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76D9B-835A-F0C9-9B7B-6D4A63CD8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5C901-20BF-6D2A-3E2D-99D34A6D7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4B351-3252-E30C-D291-3363840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01895-B4AD-FA79-6EB2-C9034438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DE36A-F352-0076-9802-39DDE10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EA63-0E8B-5377-0539-11164E82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BF3A5-7769-1680-7A01-BBDE3269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835D8-B686-8CB3-24DA-8F51690F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07BC8-9642-F6DA-52DF-F9EDBDDA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50D3-8A2C-F1B2-6258-7BCD7600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4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45FE86-AEF7-7E9C-1192-75DBE5B78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B7FB3-3549-5BB0-36C7-F5DEA4031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2128F-728C-3A67-BD3E-B811B01F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B4D56-7B8F-476D-667E-6D7D39F9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0AA95-6192-9B88-D035-9AA3D16E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8F21-20CF-B964-29B0-2E40A6F6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9F7D2-539D-DA72-37FA-8BBA6DE1E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0A834-8DC4-B039-B940-242B9665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64ABB-A574-7B78-CC5C-3A574A2B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E673-93B9-C04B-7B1D-6197F7D6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E66A1-35E2-6F6A-9340-2655719AA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9872C-C0E3-69D7-6E49-EF802AFCA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5C67E-46CD-2788-60E2-E0A44947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FC978-BD83-EB38-4D16-DC9CAE7B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8E14D-E794-DCCA-2DCE-5BFEFC21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D8D9-D525-8214-8AC7-AFFADECD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A123-875E-84BB-481F-0C4B04CE6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11679-ABA0-FC20-417D-A7E9E3302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08E76-A07A-1BED-9EC3-23A86CFB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738F0-C990-FA15-72D3-CAAB4039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7032C-EA0E-34DB-38AE-07518E33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8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63B0-74A5-73D3-067C-443D8B70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60061-2776-C600-3284-918D76953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20491-F158-5788-D13F-72E4FB55A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75128-7134-CFF0-D6EC-05AA84664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9004E-65BB-1656-B082-6B305276F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E72C2-B97E-4E40-55F0-F0BB3970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C1F5E-E333-6259-6BDE-99EFFC20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A3D884-0529-7EB4-951D-BB84C59A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7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F234C-F2D5-4222-57A3-8FAACCF3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E2C14-87C5-29D3-E636-BBE06BD0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0625D-F206-8DB1-019D-4ACE2140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05437-DE58-6564-8211-C7A2D6B7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413C0-DF01-393E-D26F-998BA67E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206A9-0AEB-3FD0-641A-5F1E0B3A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B10F6-E69B-982F-F955-FD48CEA9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2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F48C-A71C-99F3-C6B0-FBB400E59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D1F7-3485-408A-4B11-BC098AE99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E9738-E7C7-938C-A68E-9C1F39FD6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ECD6A-0D3D-EE65-3292-7003EB53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AD7E2-80B5-6EF8-6C53-F5E0F723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54783-2626-CCB4-EE1F-E63C708D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6918-C63A-B669-C5AB-EBE2AF18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8B8A1-588A-0083-EE90-A6003F7D5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2122-7998-8EC2-2A97-538A983C3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2BFEA-8A56-FD76-FA06-21E73708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AB173-53CC-DE0E-6AC1-EA6C2449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EDCA9-83DF-62DC-035D-43B2AB4B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4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20A30-BD71-AB4D-BD9D-3A1C2286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79286-5692-F6DB-F59B-595C270C7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1FD8F-D3EA-4464-69CE-976C06730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2EE9-A9A3-914F-A65E-BBFD35BBA379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66BEF-7DC1-050A-6FCE-5FE1B8A87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67A46-DBA3-F869-BD96-B8A3DEB17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5E457-AED2-EE47-BF88-FCEC6DA1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D18B-C544-7773-8765-A3BC8A4A3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Father’s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495D2-F283-13E9-0BA4-E914ED9BE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Luke 15: 11-32</a:t>
            </a:r>
          </a:p>
        </p:txBody>
      </p:sp>
    </p:spTree>
    <p:extLst>
      <p:ext uri="{BB962C8B-B14F-4D97-AF65-F5344CB8AC3E}">
        <p14:creationId xmlns:p14="http://schemas.microsoft.com/office/powerpoint/2010/main" val="180777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D6016-4204-7E90-816A-BD9E80A3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2A194-90D6-1755-AB43-58AFC999E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10"/>
            <a:ext cx="10515600" cy="472535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His ”friend” tells him to feed the hogs</a:t>
            </a:r>
          </a:p>
          <a:p>
            <a:pPr lvl="1"/>
            <a:r>
              <a:rPr lang="en-US" sz="4000" dirty="0"/>
              <a:t>He would gladly filled his stomach</a:t>
            </a:r>
          </a:p>
          <a:p>
            <a:pPr lvl="1"/>
            <a:r>
              <a:rPr lang="en-US" sz="4000" dirty="0"/>
              <a:t>He would fight the hogs for food</a:t>
            </a:r>
          </a:p>
          <a:p>
            <a:r>
              <a:rPr lang="en-US" sz="4400" dirty="0"/>
              <a:t>And no one was giving him anything!!</a:t>
            </a:r>
          </a:p>
          <a:p>
            <a:r>
              <a:rPr lang="en-US" sz="4400" dirty="0"/>
              <a:t>So this prodigal develops a plan</a:t>
            </a:r>
          </a:p>
          <a:p>
            <a:pPr lvl="1"/>
            <a:r>
              <a:rPr lang="en-US" sz="4000" dirty="0"/>
              <a:t>Note his choice here… I will, I have…</a:t>
            </a:r>
          </a:p>
          <a:p>
            <a:pPr lvl="1"/>
            <a:r>
              <a:rPr lang="en-US" sz="4000" dirty="0"/>
              <a:t>I will go to my father and say</a:t>
            </a:r>
          </a:p>
          <a:p>
            <a:pPr lvl="1"/>
            <a:r>
              <a:rPr lang="en-US" sz="4000" dirty="0"/>
              <a:t>I have sinned as high as heaven</a:t>
            </a:r>
          </a:p>
          <a:p>
            <a:pPr lvl="1"/>
            <a:r>
              <a:rPr lang="en-US" sz="4000" dirty="0"/>
              <a:t>Make me like one of your hired help</a:t>
            </a:r>
          </a:p>
        </p:txBody>
      </p:sp>
    </p:spTree>
    <p:extLst>
      <p:ext uri="{BB962C8B-B14F-4D97-AF65-F5344CB8AC3E}">
        <p14:creationId xmlns:p14="http://schemas.microsoft.com/office/powerpoint/2010/main" val="147042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6C15-5FD9-4D7B-2C9D-8B883FDF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F135-8803-BB49-8FDD-873E1D7A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950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Two issues here are being illustrated</a:t>
            </a:r>
          </a:p>
          <a:p>
            <a:pPr lvl="1"/>
            <a:r>
              <a:rPr lang="en-US" sz="4000" dirty="0"/>
              <a:t>First… there is the illustration</a:t>
            </a:r>
          </a:p>
          <a:p>
            <a:pPr lvl="2"/>
            <a:r>
              <a:rPr lang="en-US" sz="4000" dirty="0"/>
              <a:t>Of man’s responsibility to repent</a:t>
            </a:r>
          </a:p>
          <a:p>
            <a:pPr lvl="2"/>
            <a:r>
              <a:rPr lang="en-US" sz="4000" dirty="0"/>
              <a:t> Acts 17: 24-30</a:t>
            </a:r>
          </a:p>
          <a:p>
            <a:pPr lvl="2"/>
            <a:r>
              <a:rPr lang="en-US" sz="4000" dirty="0"/>
              <a:t>Romans 1: 20-21</a:t>
            </a:r>
          </a:p>
          <a:p>
            <a:pPr lvl="1"/>
            <a:r>
              <a:rPr lang="en-US" sz="4400" dirty="0"/>
              <a:t>The second is…</a:t>
            </a:r>
          </a:p>
          <a:p>
            <a:pPr lvl="2"/>
            <a:r>
              <a:rPr lang="en-US" sz="4000" dirty="0"/>
              <a:t>Of God’s ability to restore</a:t>
            </a:r>
          </a:p>
          <a:p>
            <a:pPr lvl="2"/>
            <a:r>
              <a:rPr lang="en-US" sz="4000" dirty="0"/>
              <a:t>Note the father does not have to receive the son back into the fold</a:t>
            </a:r>
          </a:p>
        </p:txBody>
      </p:sp>
    </p:spTree>
    <p:extLst>
      <p:ext uri="{BB962C8B-B14F-4D97-AF65-F5344CB8AC3E}">
        <p14:creationId xmlns:p14="http://schemas.microsoft.com/office/powerpoint/2010/main" val="118011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D4D2-CEFE-61C9-4D72-7E9D890C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602F-54DB-0B02-7450-2E0EDF71A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The main character is the father</a:t>
            </a:r>
          </a:p>
          <a:p>
            <a:pPr lvl="1"/>
            <a:r>
              <a:rPr lang="en-US" sz="4000" dirty="0"/>
              <a:t>Note</a:t>
            </a:r>
          </a:p>
          <a:p>
            <a:pPr lvl="2"/>
            <a:r>
              <a:rPr lang="en-US" sz="3600" dirty="0"/>
              <a:t>His father is looking for his son to return</a:t>
            </a:r>
          </a:p>
          <a:p>
            <a:pPr lvl="2"/>
            <a:r>
              <a:rPr lang="en-US" sz="3600" dirty="0"/>
              <a:t>He runs to the son</a:t>
            </a:r>
          </a:p>
          <a:p>
            <a:pPr lvl="3"/>
            <a:r>
              <a:rPr lang="en-US" sz="3400" dirty="0"/>
              <a:t>Something a middle eastern father would never do</a:t>
            </a:r>
          </a:p>
          <a:p>
            <a:pPr lvl="2"/>
            <a:r>
              <a:rPr lang="en-US" sz="3600" dirty="0"/>
              <a:t>Embraced the son in all of his filth</a:t>
            </a:r>
          </a:p>
          <a:p>
            <a:pPr lvl="2"/>
            <a:r>
              <a:rPr lang="en-US" sz="3600" dirty="0"/>
              <a:t>Kissed him with love and compassion</a:t>
            </a:r>
          </a:p>
          <a:p>
            <a:pPr lvl="2"/>
            <a:r>
              <a:rPr lang="en-US" sz="3600" dirty="0"/>
              <a:t>Those two things never left the father’s heart</a:t>
            </a:r>
          </a:p>
        </p:txBody>
      </p:sp>
    </p:spTree>
    <p:extLst>
      <p:ext uri="{BB962C8B-B14F-4D97-AF65-F5344CB8AC3E}">
        <p14:creationId xmlns:p14="http://schemas.microsoft.com/office/powerpoint/2010/main" val="79213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861E-6F61-E18C-15DD-9304C10E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67C73-187D-36AF-4287-B5D68FBE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The son mumbles his speech he prepared</a:t>
            </a:r>
          </a:p>
          <a:p>
            <a:r>
              <a:rPr lang="en-US" sz="4400" dirty="0"/>
              <a:t>The father is filled with rejoicing</a:t>
            </a:r>
          </a:p>
          <a:p>
            <a:pPr lvl="1"/>
            <a:r>
              <a:rPr lang="en-US" sz="4000" dirty="0"/>
              <a:t>Let’s celebrate</a:t>
            </a:r>
          </a:p>
          <a:p>
            <a:pPr lvl="1"/>
            <a:r>
              <a:rPr lang="en-US" sz="4000" dirty="0"/>
              <a:t>This son who was dead to me</a:t>
            </a:r>
          </a:p>
          <a:p>
            <a:pPr lvl="2"/>
            <a:r>
              <a:rPr lang="en-US" sz="3600" dirty="0"/>
              <a:t>By his own desire</a:t>
            </a:r>
          </a:p>
          <a:p>
            <a:pPr lvl="2"/>
            <a:r>
              <a:rPr lang="en-US" sz="3600" dirty="0"/>
              <a:t>By his own choice</a:t>
            </a:r>
          </a:p>
          <a:p>
            <a:r>
              <a:rPr lang="en-US" sz="4400" dirty="0"/>
              <a:t>Has come to life (Vs 24)</a:t>
            </a:r>
          </a:p>
          <a:p>
            <a:pPr lvl="1"/>
            <a:r>
              <a:rPr lang="en-US" sz="4000" dirty="0"/>
              <a:t>He was dead (in sins and trespasses)</a:t>
            </a:r>
          </a:p>
          <a:p>
            <a:pPr lvl="1"/>
            <a:r>
              <a:rPr lang="en-US" sz="4000" dirty="0"/>
              <a:t>He was lost</a:t>
            </a:r>
          </a:p>
          <a:p>
            <a:pPr lvl="1"/>
            <a:r>
              <a:rPr lang="en-US" sz="4000" dirty="0"/>
              <a:t>But now he is found</a:t>
            </a:r>
          </a:p>
        </p:txBody>
      </p:sp>
    </p:spTree>
    <p:extLst>
      <p:ext uri="{BB962C8B-B14F-4D97-AF65-F5344CB8AC3E}">
        <p14:creationId xmlns:p14="http://schemas.microsoft.com/office/powerpoint/2010/main" val="19075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5463-8F41-B598-9F55-A9FA1233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33E14-4C26-E010-494F-F62F0FFE2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/>
              <a:t>The older son appears</a:t>
            </a:r>
          </a:p>
          <a:p>
            <a:pPr lvl="1"/>
            <a:r>
              <a:rPr lang="en-US" sz="4000" dirty="0"/>
              <a:t>He has no idea of what is going on</a:t>
            </a:r>
          </a:p>
          <a:p>
            <a:pPr lvl="1"/>
            <a:r>
              <a:rPr lang="en-US" sz="4000" dirty="0"/>
              <a:t>Why not?</a:t>
            </a:r>
          </a:p>
          <a:p>
            <a:pPr lvl="2"/>
            <a:r>
              <a:rPr lang="en-US" sz="3600" dirty="0"/>
              <a:t>He too has no relationship with the father</a:t>
            </a:r>
          </a:p>
          <a:p>
            <a:pPr lvl="2"/>
            <a:r>
              <a:rPr lang="en-US" sz="3600" dirty="0"/>
              <a:t>He is out in the field</a:t>
            </a:r>
          </a:p>
          <a:p>
            <a:pPr lvl="2"/>
            <a:r>
              <a:rPr lang="en-US" sz="3600" dirty="0"/>
              <a:t>He is to busy looking after important things</a:t>
            </a:r>
          </a:p>
          <a:p>
            <a:pPr lvl="3"/>
            <a:r>
              <a:rPr lang="en-US" sz="3400" dirty="0"/>
              <a:t>Illustration of my brother’s church</a:t>
            </a:r>
          </a:p>
          <a:p>
            <a:pPr lvl="2"/>
            <a:r>
              <a:rPr lang="en-US" sz="3600" dirty="0"/>
              <a:t>To be bothered by what concerned his father</a:t>
            </a:r>
          </a:p>
        </p:txBody>
      </p:sp>
    </p:spTree>
    <p:extLst>
      <p:ext uri="{BB962C8B-B14F-4D97-AF65-F5344CB8AC3E}">
        <p14:creationId xmlns:p14="http://schemas.microsoft.com/office/powerpoint/2010/main" val="31571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D8B68-40BB-0FD6-28B1-1789E48B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148FF-4B1F-4517-D665-4B6D83055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/>
              <a:t>He is not going to denigrate himself by going in to see “the sinner”</a:t>
            </a:r>
            <a:endParaRPr lang="en-US" sz="4000" dirty="0"/>
          </a:p>
          <a:p>
            <a:r>
              <a:rPr lang="en-US" sz="4000" dirty="0"/>
              <a:t>This too is a snub to his father</a:t>
            </a:r>
          </a:p>
          <a:p>
            <a:pPr lvl="1"/>
            <a:r>
              <a:rPr lang="en-US" sz="3600" dirty="0"/>
              <a:t>Note his attitude</a:t>
            </a:r>
          </a:p>
          <a:p>
            <a:pPr lvl="2"/>
            <a:r>
              <a:rPr lang="en-US" sz="3600" dirty="0"/>
              <a:t>No addressing of the father with respect</a:t>
            </a:r>
          </a:p>
          <a:p>
            <a:pPr lvl="3"/>
            <a:r>
              <a:rPr lang="en-US" sz="3600" dirty="0"/>
              <a:t>“Look”</a:t>
            </a:r>
          </a:p>
          <a:p>
            <a:pPr lvl="3"/>
            <a:r>
              <a:rPr lang="en-US" sz="3600" dirty="0"/>
              <a:t>At what I have been doing for you</a:t>
            </a:r>
          </a:p>
          <a:p>
            <a:pPr lvl="3"/>
            <a:r>
              <a:rPr lang="en-US" sz="3600" dirty="0"/>
              <a:t>I have never disobeyed you???</a:t>
            </a:r>
          </a:p>
        </p:txBody>
      </p:sp>
    </p:spTree>
    <p:extLst>
      <p:ext uri="{BB962C8B-B14F-4D97-AF65-F5344CB8AC3E}">
        <p14:creationId xmlns:p14="http://schemas.microsoft.com/office/powerpoint/2010/main" val="96612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AE83-DBAB-B135-7C6E-23CBB65B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772A0-C2BE-E1CE-94FB-A3063F4E7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And you give me nothing?</a:t>
            </a:r>
          </a:p>
          <a:p>
            <a:pPr lvl="1"/>
            <a:r>
              <a:rPr lang="en-US" sz="4000" dirty="0"/>
              <a:t>I want to celebrate with my friends</a:t>
            </a:r>
          </a:p>
          <a:p>
            <a:pPr lvl="1"/>
            <a:r>
              <a:rPr lang="en-US" sz="4000" dirty="0"/>
              <a:t>Not with you</a:t>
            </a:r>
          </a:p>
          <a:p>
            <a:r>
              <a:rPr lang="en-US" sz="4400" dirty="0"/>
              <a:t>And when this son of yours</a:t>
            </a:r>
          </a:p>
          <a:p>
            <a:pPr lvl="1"/>
            <a:r>
              <a:rPr lang="en-US" sz="4000" dirty="0"/>
              <a:t>Note….not my brother</a:t>
            </a:r>
          </a:p>
          <a:p>
            <a:pPr lvl="1"/>
            <a:r>
              <a:rPr lang="en-US" sz="4000" dirty="0"/>
              <a:t>The one who devoured “your” wealth</a:t>
            </a:r>
          </a:p>
          <a:p>
            <a:pPr lvl="1"/>
            <a:r>
              <a:rPr lang="en-US" sz="4000" dirty="0"/>
              <a:t>You kill the fatted calf</a:t>
            </a:r>
          </a:p>
          <a:p>
            <a:r>
              <a:rPr lang="en-US" sz="4400" dirty="0"/>
              <a:t>For him??????</a:t>
            </a:r>
          </a:p>
          <a:p>
            <a:pPr lvl="1"/>
            <a:r>
              <a:rPr lang="en-US" sz="4000" dirty="0"/>
              <a:t>What are you thinking?</a:t>
            </a:r>
          </a:p>
        </p:txBody>
      </p:sp>
    </p:spTree>
    <p:extLst>
      <p:ext uri="{BB962C8B-B14F-4D97-AF65-F5344CB8AC3E}">
        <p14:creationId xmlns:p14="http://schemas.microsoft.com/office/powerpoint/2010/main" val="10224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ED5F-1435-6CFD-FB70-E1BE832F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9FE41-E095-5AC1-267A-26480661A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Luke 15: 28</a:t>
            </a:r>
          </a:p>
          <a:p>
            <a:pPr lvl="1"/>
            <a:r>
              <a:rPr lang="en-US" sz="4000" dirty="0"/>
              <a:t>The father is pleading with him</a:t>
            </a:r>
          </a:p>
          <a:p>
            <a:pPr lvl="1"/>
            <a:r>
              <a:rPr lang="en-US" sz="4000" dirty="0"/>
              <a:t>Why?</a:t>
            </a:r>
          </a:p>
          <a:p>
            <a:pPr lvl="2"/>
            <a:r>
              <a:rPr lang="en-US" sz="3600" dirty="0"/>
              <a:t>Because the father went out to meet with him</a:t>
            </a:r>
          </a:p>
          <a:p>
            <a:r>
              <a:rPr lang="en-US" sz="4400" dirty="0"/>
              <a:t>Luke 15: 31</a:t>
            </a:r>
          </a:p>
          <a:p>
            <a:pPr lvl="1"/>
            <a:r>
              <a:rPr lang="en-US" sz="4000" dirty="0"/>
              <a:t>All that is mine is yours????</a:t>
            </a:r>
          </a:p>
          <a:p>
            <a:r>
              <a:rPr lang="en-US" sz="4400" dirty="0"/>
              <a:t>We had to celebrate</a:t>
            </a:r>
          </a:p>
          <a:p>
            <a:pPr lvl="1"/>
            <a:r>
              <a:rPr lang="en-US" sz="4000" dirty="0"/>
              <a:t>The lost was found</a:t>
            </a:r>
          </a:p>
        </p:txBody>
      </p:sp>
    </p:spTree>
    <p:extLst>
      <p:ext uri="{BB962C8B-B14F-4D97-AF65-F5344CB8AC3E}">
        <p14:creationId xmlns:p14="http://schemas.microsoft.com/office/powerpoint/2010/main" val="29014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FF86-AAA3-77E2-A19A-58896FBE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EAF84-FE04-966D-ADAF-EC8CCE296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330"/>
            <a:ext cx="10515600" cy="5280659"/>
          </a:xfrm>
        </p:spPr>
        <p:txBody>
          <a:bodyPr>
            <a:normAutofit/>
          </a:bodyPr>
          <a:lstStyle/>
          <a:p>
            <a:r>
              <a:rPr lang="en-US" sz="4400" dirty="0"/>
              <a:t>Things we need to know before we start</a:t>
            </a:r>
          </a:p>
          <a:p>
            <a:pPr lvl="1"/>
            <a:r>
              <a:rPr lang="en-US" sz="4000" dirty="0"/>
              <a:t>First… we must adapt a mindset of the era</a:t>
            </a:r>
          </a:p>
          <a:p>
            <a:pPr lvl="1"/>
            <a:r>
              <a:rPr lang="en-US" sz="4000" dirty="0"/>
              <a:t>Second… we must understand the setting</a:t>
            </a:r>
          </a:p>
          <a:p>
            <a:pPr lvl="1"/>
            <a:r>
              <a:rPr lang="en-US" sz="4000" dirty="0"/>
              <a:t>Third… we must know to whom Jesus is speaking</a:t>
            </a:r>
          </a:p>
          <a:p>
            <a:pPr lvl="1"/>
            <a:r>
              <a:rPr lang="en-US" sz="4000" dirty="0"/>
              <a:t>Finally… we must understand the overall picture</a:t>
            </a:r>
          </a:p>
          <a:p>
            <a:r>
              <a:rPr lang="en-US" sz="4400" dirty="0"/>
              <a:t>Luke 15: 11-32</a:t>
            </a:r>
          </a:p>
        </p:txBody>
      </p:sp>
    </p:spTree>
    <p:extLst>
      <p:ext uri="{BB962C8B-B14F-4D97-AF65-F5344CB8AC3E}">
        <p14:creationId xmlns:p14="http://schemas.microsoft.com/office/powerpoint/2010/main" val="16002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A576-D4C2-63CF-D774-9F8FF29F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1326-2042-5770-6583-F1830F043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 mindset</a:t>
            </a:r>
          </a:p>
          <a:p>
            <a:pPr lvl="1"/>
            <a:r>
              <a:rPr lang="en-US" sz="4000" dirty="0"/>
              <a:t>Mostly agrarian, farmers, shepherds, peasants</a:t>
            </a:r>
          </a:p>
          <a:p>
            <a:pPr lvl="1"/>
            <a:r>
              <a:rPr lang="en-US" sz="4000" dirty="0"/>
              <a:t>This is why Jesus so often taught in simple terms</a:t>
            </a:r>
          </a:p>
          <a:p>
            <a:pPr lvl="1"/>
            <a:r>
              <a:rPr lang="en-US" sz="4000" dirty="0"/>
              <a:t>Even the Pharisees and scribes would understand these basic principles</a:t>
            </a:r>
          </a:p>
          <a:p>
            <a:pPr lvl="1"/>
            <a:r>
              <a:rPr lang="en-US" sz="4000" dirty="0"/>
              <a:t>Note Luke 15: 1</a:t>
            </a:r>
          </a:p>
          <a:p>
            <a:pPr lvl="2"/>
            <a:r>
              <a:rPr lang="en-US" sz="3600" dirty="0"/>
              <a:t>Here is the crowd that was following Jesus</a:t>
            </a:r>
          </a:p>
        </p:txBody>
      </p:sp>
    </p:spTree>
    <p:extLst>
      <p:ext uri="{BB962C8B-B14F-4D97-AF65-F5344CB8AC3E}">
        <p14:creationId xmlns:p14="http://schemas.microsoft.com/office/powerpoint/2010/main" val="184082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2181-2725-306C-EAF7-3DD508E3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9199-EAAD-287F-9149-6ECBFFB9E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/>
              <a:t>The setting</a:t>
            </a:r>
          </a:p>
          <a:p>
            <a:pPr lvl="1"/>
            <a:r>
              <a:rPr lang="en-US" sz="4000" dirty="0"/>
              <a:t>Luke 15: 1-2</a:t>
            </a:r>
          </a:p>
          <a:p>
            <a:pPr lvl="2"/>
            <a:r>
              <a:rPr lang="en-US" sz="3600" dirty="0"/>
              <a:t>Pharisees and Scribes</a:t>
            </a:r>
          </a:p>
          <a:p>
            <a:pPr lvl="2"/>
            <a:r>
              <a:rPr lang="en-US" sz="3600" dirty="0"/>
              <a:t>The enemies of Jesus</a:t>
            </a:r>
          </a:p>
          <a:p>
            <a:pPr lvl="2"/>
            <a:r>
              <a:rPr lang="en-US" sz="3600" dirty="0"/>
              <a:t>Luke 11: 15</a:t>
            </a:r>
          </a:p>
          <a:p>
            <a:pPr lvl="2"/>
            <a:r>
              <a:rPr lang="en-US" sz="3600" dirty="0"/>
              <a:t>Now He… He receives sinners and eat with them</a:t>
            </a:r>
          </a:p>
          <a:p>
            <a:pPr lvl="1"/>
            <a:r>
              <a:rPr lang="en-US" sz="4000" dirty="0"/>
              <a:t>Pharisees would never associate with “sinners”</a:t>
            </a:r>
          </a:p>
        </p:txBody>
      </p:sp>
    </p:spTree>
    <p:extLst>
      <p:ext uri="{BB962C8B-B14F-4D97-AF65-F5344CB8AC3E}">
        <p14:creationId xmlns:p14="http://schemas.microsoft.com/office/powerpoint/2010/main" val="4124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582A-319C-040C-DB9C-D484F65C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0F7D-B84A-433C-DCB8-016E4EFE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27"/>
            <a:ext cx="10515600" cy="5438274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Why did the Pharisees so hate Jesus?</a:t>
            </a:r>
          </a:p>
          <a:p>
            <a:pPr lvl="1"/>
            <a:r>
              <a:rPr lang="en-US" sz="4000" dirty="0"/>
              <a:t>He pointed out again and again</a:t>
            </a:r>
          </a:p>
          <a:p>
            <a:pPr lvl="1"/>
            <a:r>
              <a:rPr lang="en-US" sz="4000" dirty="0"/>
              <a:t>The sin of their pride (Proverbs 16: 18)</a:t>
            </a:r>
          </a:p>
          <a:p>
            <a:pPr lvl="1"/>
            <a:r>
              <a:rPr lang="en-US" sz="4000" dirty="0"/>
              <a:t>He pointed out their disdain for God (Matthew 23)</a:t>
            </a:r>
          </a:p>
          <a:p>
            <a:pPr lvl="1"/>
            <a:r>
              <a:rPr lang="en-US" sz="4000" dirty="0"/>
              <a:t>He pointed out that in their hypocrisy</a:t>
            </a:r>
          </a:p>
          <a:p>
            <a:pPr lvl="2"/>
            <a:r>
              <a:rPr lang="en-US" sz="3600" dirty="0"/>
              <a:t>They killed the prophets sent to them (Matthew 23)</a:t>
            </a:r>
          </a:p>
          <a:p>
            <a:pPr lvl="1"/>
            <a:r>
              <a:rPr lang="en-US" sz="4000" dirty="0"/>
              <a:t>In Luke 15… He again is addressing them</a:t>
            </a:r>
          </a:p>
          <a:p>
            <a:pPr lvl="2"/>
            <a:r>
              <a:rPr lang="en-US" sz="3600" dirty="0"/>
              <a:t>Parable of lost sheep, coin  and prodigal son</a:t>
            </a:r>
          </a:p>
        </p:txBody>
      </p:sp>
    </p:spTree>
    <p:extLst>
      <p:ext uri="{BB962C8B-B14F-4D97-AF65-F5344CB8AC3E}">
        <p14:creationId xmlns:p14="http://schemas.microsoft.com/office/powerpoint/2010/main" val="258991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0F61-C5E0-44CD-E835-9B231AEF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4990-4E62-1F32-ACB1-44CFD3B79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Note every single parable in Luke 15</a:t>
            </a:r>
          </a:p>
          <a:p>
            <a:pPr lvl="1"/>
            <a:r>
              <a:rPr lang="en-US" sz="4000" dirty="0"/>
              <a:t>Tells of “rejoicing” over that which was lost</a:t>
            </a:r>
          </a:p>
          <a:p>
            <a:pPr lvl="1"/>
            <a:r>
              <a:rPr lang="en-US" sz="4000" dirty="0"/>
              <a:t>Tells of repentance and acceptance by God and the joy of God in doing so</a:t>
            </a:r>
          </a:p>
          <a:p>
            <a:r>
              <a:rPr lang="en-US" sz="4400" dirty="0"/>
              <a:t>The setting</a:t>
            </a:r>
          </a:p>
          <a:p>
            <a:pPr lvl="1"/>
            <a:r>
              <a:rPr lang="en-US" sz="4000" dirty="0"/>
              <a:t>Three characters</a:t>
            </a:r>
          </a:p>
          <a:p>
            <a:pPr lvl="2"/>
            <a:r>
              <a:rPr lang="en-US" sz="3600" dirty="0"/>
              <a:t>The father, the younger son, the older son</a:t>
            </a:r>
          </a:p>
          <a:p>
            <a:pPr lvl="2"/>
            <a:r>
              <a:rPr lang="en-US" sz="3600" dirty="0"/>
              <a:t>Illustration of a dysfunctional family</a:t>
            </a:r>
          </a:p>
          <a:p>
            <a:pPr lvl="1"/>
            <a:r>
              <a:rPr lang="en-US" sz="4000" dirty="0"/>
              <a:t>The main character is the father, not the sons</a:t>
            </a:r>
          </a:p>
        </p:txBody>
      </p:sp>
    </p:spTree>
    <p:extLst>
      <p:ext uri="{BB962C8B-B14F-4D97-AF65-F5344CB8AC3E}">
        <p14:creationId xmlns:p14="http://schemas.microsoft.com/office/powerpoint/2010/main" val="148145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C6620-2860-5B42-2ED9-62C131A8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D3BA4-29DE-8DAF-8F93-2D5AF4752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5486401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Luke 15: 12… Father give me…</a:t>
            </a:r>
          </a:p>
          <a:p>
            <a:pPr lvl="1"/>
            <a:r>
              <a:rPr lang="en-US" sz="4000" dirty="0"/>
              <a:t>The share of the estate that belongs to me</a:t>
            </a:r>
          </a:p>
          <a:p>
            <a:pPr lvl="2"/>
            <a:r>
              <a:rPr lang="en-US" sz="3600" dirty="0"/>
              <a:t>Note… there is no gratitude</a:t>
            </a:r>
          </a:p>
          <a:p>
            <a:pPr lvl="2"/>
            <a:r>
              <a:rPr lang="en-US" sz="3600" dirty="0"/>
              <a:t>No respect for the work and effort of the father</a:t>
            </a:r>
          </a:p>
          <a:p>
            <a:pPr lvl="2"/>
            <a:r>
              <a:rPr lang="en-US" sz="3600" dirty="0"/>
              <a:t>Typically an inheritance came when the father died</a:t>
            </a:r>
          </a:p>
          <a:p>
            <a:pPr lvl="3"/>
            <a:r>
              <a:rPr lang="en-US" sz="3600" dirty="0"/>
              <a:t>This son is saying “I wish you were dead”</a:t>
            </a:r>
          </a:p>
          <a:p>
            <a:r>
              <a:rPr lang="en-US" sz="4600" dirty="0"/>
              <a:t>Two fold message here</a:t>
            </a:r>
          </a:p>
          <a:p>
            <a:pPr lvl="1"/>
            <a:r>
              <a:rPr lang="en-US" sz="4200" dirty="0"/>
              <a:t>The importance of letting your children know they cannot have everything they want</a:t>
            </a:r>
          </a:p>
        </p:txBody>
      </p:sp>
    </p:spTree>
    <p:extLst>
      <p:ext uri="{BB962C8B-B14F-4D97-AF65-F5344CB8AC3E}">
        <p14:creationId xmlns:p14="http://schemas.microsoft.com/office/powerpoint/2010/main" val="222546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6E07-1AC8-6E3F-BD6C-B230381A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772C9-3F96-27ED-F089-A46E57100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The second half of the message</a:t>
            </a:r>
          </a:p>
          <a:p>
            <a:pPr lvl="1"/>
            <a:r>
              <a:rPr lang="en-US" sz="4000" dirty="0"/>
              <a:t>This is how ”good people” reject God</a:t>
            </a:r>
          </a:p>
          <a:p>
            <a:pPr lvl="1"/>
            <a:r>
              <a:rPr lang="en-US" sz="4000" dirty="0"/>
              <a:t>Story of Samuel, Hosea</a:t>
            </a:r>
          </a:p>
          <a:p>
            <a:r>
              <a:rPr lang="en-US" sz="4400" dirty="0"/>
              <a:t>“Estate” in Greek… </a:t>
            </a:r>
            <a:r>
              <a:rPr lang="en-US" sz="4400" dirty="0" err="1"/>
              <a:t>ts</a:t>
            </a:r>
            <a:r>
              <a:rPr lang="en-US" sz="4400" dirty="0"/>
              <a:t> </a:t>
            </a:r>
            <a:r>
              <a:rPr lang="en-US" sz="4400" dirty="0" err="1"/>
              <a:t>ousias</a:t>
            </a:r>
            <a:endParaRPr lang="en-US" sz="4400" dirty="0"/>
          </a:p>
          <a:p>
            <a:pPr lvl="1"/>
            <a:r>
              <a:rPr lang="en-US" sz="4000" dirty="0"/>
              <a:t>Meaning material things</a:t>
            </a:r>
          </a:p>
          <a:p>
            <a:pPr lvl="2"/>
            <a:r>
              <a:rPr lang="en-US" sz="3600" dirty="0"/>
              <a:t>The mindset is that material goods will make me happy</a:t>
            </a:r>
          </a:p>
          <a:p>
            <a:pPr lvl="2"/>
            <a:r>
              <a:rPr lang="en-US" sz="3600" dirty="0"/>
              <a:t>Television… “I just want you to be happy”</a:t>
            </a:r>
          </a:p>
          <a:p>
            <a:pPr lvl="2"/>
            <a:r>
              <a:rPr lang="en-US" sz="3600" dirty="0"/>
              <a:t>As if your happiness is the end goal of life</a:t>
            </a:r>
          </a:p>
        </p:txBody>
      </p:sp>
    </p:spTree>
    <p:extLst>
      <p:ext uri="{BB962C8B-B14F-4D97-AF65-F5344CB8AC3E}">
        <p14:creationId xmlns:p14="http://schemas.microsoft.com/office/powerpoint/2010/main" val="32308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DFF85-D08F-89AC-3D8A-72E28C40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AFBC-E5CD-901A-724D-AC578FA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54053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“So he divided his wealth between them”</a:t>
            </a:r>
          </a:p>
          <a:p>
            <a:pPr lvl="1"/>
            <a:r>
              <a:rPr lang="en-US" sz="4000" dirty="0"/>
              <a:t>Illustration of what God does with those who reject Him</a:t>
            </a:r>
          </a:p>
          <a:p>
            <a:r>
              <a:rPr lang="en-US" sz="4400" dirty="0"/>
              <a:t>Lesson # 1… you and I do not have to follow God</a:t>
            </a:r>
          </a:p>
          <a:p>
            <a:pPr lvl="2"/>
            <a:r>
              <a:rPr lang="en-US" sz="3600" dirty="0"/>
              <a:t>He is willing to let them go to find out what this world has to offer</a:t>
            </a:r>
          </a:p>
          <a:p>
            <a:pPr lvl="2"/>
            <a:r>
              <a:rPr lang="en-US" sz="3600" dirty="0"/>
              <a:t>He does so with great sadness</a:t>
            </a:r>
          </a:p>
          <a:p>
            <a:r>
              <a:rPr lang="en-US" sz="4400" dirty="0"/>
              <a:t>The son spends everything</a:t>
            </a:r>
          </a:p>
          <a:p>
            <a:pPr lvl="1"/>
            <a:r>
              <a:rPr lang="en-US" sz="4000" dirty="0"/>
              <a:t>He hires himself out</a:t>
            </a:r>
          </a:p>
          <a:p>
            <a:pPr lvl="2"/>
            <a:r>
              <a:rPr lang="en-US" sz="3600" dirty="0"/>
              <a:t>Greek word “</a:t>
            </a:r>
            <a:r>
              <a:rPr lang="en-US" sz="3600" dirty="0" err="1"/>
              <a:t>kolla</a:t>
            </a:r>
            <a:r>
              <a:rPr lang="en-US" sz="3600" dirty="0"/>
              <a:t>”… word for ”glue”</a:t>
            </a:r>
          </a:p>
          <a:p>
            <a:pPr lvl="2"/>
            <a:r>
              <a:rPr lang="en-US" sz="3600" dirty="0"/>
              <a:t>He is willing to do anything for acceptance/happiness</a:t>
            </a:r>
          </a:p>
        </p:txBody>
      </p:sp>
    </p:spTree>
    <p:extLst>
      <p:ext uri="{BB962C8B-B14F-4D97-AF65-F5344CB8AC3E}">
        <p14:creationId xmlns:p14="http://schemas.microsoft.com/office/powerpoint/2010/main" val="320720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926</Words>
  <Application>Microsoft Office PowerPoint</Application>
  <PresentationFormat>Widescreen</PresentationFormat>
  <Paragraphs>146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  <vt:lpstr>Father’s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Father’s Day</dc:title>
  <dc:creator>Larry Hoekstra</dc:creator>
  <cp:lastModifiedBy>Al Trepczyk</cp:lastModifiedBy>
  <cp:revision>23</cp:revision>
  <dcterms:created xsi:type="dcterms:W3CDTF">2022-06-17T12:43:11Z</dcterms:created>
  <dcterms:modified xsi:type="dcterms:W3CDTF">2022-06-20T23:39:49Z</dcterms:modified>
</cp:coreProperties>
</file>