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8" r:id="rId8"/>
    <p:sldId id="263" r:id="rId9"/>
    <p:sldId id="264" r:id="rId10"/>
    <p:sldId id="265" r:id="rId11"/>
    <p:sldId id="269" r:id="rId12"/>
    <p:sldId id="270" r:id="rId13"/>
    <p:sldId id="271" r:id="rId14"/>
    <p:sldId id="272" r:id="rId15"/>
    <p:sldId id="273" r:id="rId16"/>
    <p:sldId id="274"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851"/>
  </p:normalViewPr>
  <p:slideViewPr>
    <p:cSldViewPr snapToGrid="0" snapToObjects="1">
      <p:cViewPr varScale="1">
        <p:scale>
          <a:sx n="121" d="100"/>
          <a:sy n="121" d="100"/>
        </p:scale>
        <p:origin x="2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A38EA-BD2A-6D4E-8143-0FA63780ACD3}"/>
              </a:ext>
            </a:extLst>
          </p:cNvPr>
          <p:cNvSpPr>
            <a:spLocks noGrp="1"/>
          </p:cNvSpPr>
          <p:nvPr>
            <p:ph type="ctrTitle"/>
          </p:nvPr>
        </p:nvSpPr>
        <p:spPr>
          <a:xfrm>
            <a:off x="1524000" y="1122363"/>
            <a:ext cx="9144000" cy="2387600"/>
          </a:xfrm>
        </p:spPr>
        <p:txBody>
          <a:bodyPr anchor="ctr" anchorCtr="0"/>
          <a:lstStyle>
            <a:lvl1pPr algn="ctr">
              <a:defRPr sz="6000" baseline="0">
                <a:latin typeface="Calibri" panose="020F050202020403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40B8E18-4618-8D40-A865-983FF4D1C2E5}"/>
              </a:ext>
            </a:extLst>
          </p:cNvPr>
          <p:cNvSpPr>
            <a:spLocks noGrp="1"/>
          </p:cNvSpPr>
          <p:nvPr>
            <p:ph type="subTitle" idx="1"/>
          </p:nvPr>
        </p:nvSpPr>
        <p:spPr>
          <a:xfrm>
            <a:off x="1524000" y="3602038"/>
            <a:ext cx="9144000" cy="1655762"/>
          </a:xfrm>
        </p:spPr>
        <p:txBody>
          <a:bodyPr anchor="ctr" anchorCtr="0">
            <a:normAutofit/>
          </a:bodyPr>
          <a:lstStyle>
            <a:lvl1pPr marL="0" indent="0" algn="ctr">
              <a:buNone/>
              <a:defRPr sz="4800" baseline="0">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90238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7F4B-6EFB-C349-96BD-DBBFD6FF81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457D12-109F-F64B-A2BE-454AAA5D1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32F97-65DA-D140-961D-3EA02B302F77}"/>
              </a:ext>
            </a:extLst>
          </p:cNvPr>
          <p:cNvSpPr>
            <a:spLocks noGrp="1"/>
          </p:cNvSpPr>
          <p:nvPr>
            <p:ph type="dt" sz="half" idx="10"/>
          </p:nvPr>
        </p:nvSpPr>
        <p:spPr/>
        <p:txBody>
          <a:bodyPr/>
          <a:lstStyle/>
          <a:p>
            <a:fld id="{C4C17163-93C9-6544-92A0-0B6ED5915389}" type="datetimeFigureOut">
              <a:rPr lang="en-US" smtClean="0"/>
              <a:t>1/15/22</a:t>
            </a:fld>
            <a:endParaRPr lang="en-US"/>
          </a:p>
        </p:txBody>
      </p:sp>
      <p:sp>
        <p:nvSpPr>
          <p:cNvPr id="5" name="Footer Placeholder 4">
            <a:extLst>
              <a:ext uri="{FF2B5EF4-FFF2-40B4-BE49-F238E27FC236}">
                <a16:creationId xmlns:a16="http://schemas.microsoft.com/office/drawing/2014/main" id="{62B587ED-6F83-2542-A848-88B4B9013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7145A-0818-A84D-8B2F-CD7833CFE4A9}"/>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07704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F1FEFC-F937-8444-AA13-1009484209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FC7700-CC50-7E4E-872F-2A1358D060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8CB60-81E9-9D49-9DC2-A8AA2AB8A53D}"/>
              </a:ext>
            </a:extLst>
          </p:cNvPr>
          <p:cNvSpPr>
            <a:spLocks noGrp="1"/>
          </p:cNvSpPr>
          <p:nvPr>
            <p:ph type="dt" sz="half" idx="10"/>
          </p:nvPr>
        </p:nvSpPr>
        <p:spPr/>
        <p:txBody>
          <a:bodyPr/>
          <a:lstStyle/>
          <a:p>
            <a:fld id="{C4C17163-93C9-6544-92A0-0B6ED5915389}" type="datetimeFigureOut">
              <a:rPr lang="en-US" smtClean="0"/>
              <a:t>1/15/22</a:t>
            </a:fld>
            <a:endParaRPr lang="en-US"/>
          </a:p>
        </p:txBody>
      </p:sp>
      <p:sp>
        <p:nvSpPr>
          <p:cNvPr id="5" name="Footer Placeholder 4">
            <a:extLst>
              <a:ext uri="{FF2B5EF4-FFF2-40B4-BE49-F238E27FC236}">
                <a16:creationId xmlns:a16="http://schemas.microsoft.com/office/drawing/2014/main" id="{E872CD47-7170-774D-B945-ED09A8E77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004E61-1009-3149-9A6B-827796AA2DF0}"/>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175994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6FE8C-0517-154E-AB23-C3F011EFA22D}"/>
              </a:ext>
            </a:extLst>
          </p:cNvPr>
          <p:cNvSpPr>
            <a:spLocks noGrp="1"/>
          </p:cNvSpPr>
          <p:nvPr>
            <p:ph type="title"/>
          </p:nvPr>
        </p:nvSpPr>
        <p:spPr>
          <a:xfrm>
            <a:off x="313509" y="365125"/>
            <a:ext cx="11338560" cy="1491440"/>
          </a:xfrm>
        </p:spPr>
        <p:txBody>
          <a:bodyPr vert="horz" anchor="ctr" anchorCtr="1">
            <a:normAutofit/>
          </a:bodyPr>
          <a:lstStyle>
            <a:lvl1pPr>
              <a:defRPr sz="4800" baseline="0">
                <a:latin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27745DE-A1F8-9C46-9068-B0665D72AB6E}"/>
              </a:ext>
            </a:extLst>
          </p:cNvPr>
          <p:cNvSpPr>
            <a:spLocks noGrp="1"/>
          </p:cNvSpPr>
          <p:nvPr>
            <p:ph idx="1"/>
          </p:nvPr>
        </p:nvSpPr>
        <p:spPr>
          <a:xfrm>
            <a:off x="313509" y="1825625"/>
            <a:ext cx="11338560" cy="4895850"/>
          </a:xfrm>
        </p:spPr>
        <p:txBody>
          <a:bodyPr>
            <a:normAutofit/>
          </a:bodyPr>
          <a:lstStyle>
            <a:lvl1pPr>
              <a:defRPr sz="4800" baseline="0">
                <a:latin typeface="Calibri" panose="020F0502020204030204" pitchFamily="34" charset="0"/>
              </a:defRPr>
            </a:lvl1pPr>
            <a:lvl2pPr>
              <a:defRPr sz="4800" baseline="0">
                <a:latin typeface="Calibri" panose="020F0502020204030204" pitchFamily="34" charset="0"/>
              </a:defRPr>
            </a:lvl2pPr>
            <a:lvl3pPr>
              <a:defRPr sz="4800" baseline="0">
                <a:latin typeface="Calibri" panose="020F0502020204030204" pitchFamily="34" charset="0"/>
              </a:defRPr>
            </a:lvl3pPr>
            <a:lvl4pPr>
              <a:defRPr sz="4800" baseline="0">
                <a:latin typeface="Calibri" panose="020F0502020204030204" pitchFamily="34" charset="0"/>
              </a:defRPr>
            </a:lvl4pPr>
            <a:lvl5pPr>
              <a:defRPr sz="4800" baseline="0">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687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A430-36F2-BB4F-9D4D-49E4845652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A1454A-050D-9441-BBD9-2403C52854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4C8DA0-EECF-5A40-853C-86B40FFBCC52}"/>
              </a:ext>
            </a:extLst>
          </p:cNvPr>
          <p:cNvSpPr>
            <a:spLocks noGrp="1"/>
          </p:cNvSpPr>
          <p:nvPr>
            <p:ph type="dt" sz="half" idx="10"/>
          </p:nvPr>
        </p:nvSpPr>
        <p:spPr/>
        <p:txBody>
          <a:bodyPr/>
          <a:lstStyle/>
          <a:p>
            <a:fld id="{C4C17163-93C9-6544-92A0-0B6ED5915389}" type="datetimeFigureOut">
              <a:rPr lang="en-US" smtClean="0"/>
              <a:t>1/15/22</a:t>
            </a:fld>
            <a:endParaRPr lang="en-US"/>
          </a:p>
        </p:txBody>
      </p:sp>
      <p:sp>
        <p:nvSpPr>
          <p:cNvPr id="5" name="Footer Placeholder 4">
            <a:extLst>
              <a:ext uri="{FF2B5EF4-FFF2-40B4-BE49-F238E27FC236}">
                <a16:creationId xmlns:a16="http://schemas.microsoft.com/office/drawing/2014/main" id="{0FD33FC0-5857-E84C-8052-1E18BAADA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E9904-D180-5945-9C23-CA5853D808A8}"/>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84154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0D67-29C7-6D41-AC5B-77F1A59B23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E45DAE-8D34-094E-B137-F044BE311F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58DF3C-24A7-194C-9719-EEC383E64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336ECD-4237-DB41-BF86-391FFEB9B52A}"/>
              </a:ext>
            </a:extLst>
          </p:cNvPr>
          <p:cNvSpPr>
            <a:spLocks noGrp="1"/>
          </p:cNvSpPr>
          <p:nvPr>
            <p:ph type="dt" sz="half" idx="10"/>
          </p:nvPr>
        </p:nvSpPr>
        <p:spPr/>
        <p:txBody>
          <a:bodyPr/>
          <a:lstStyle/>
          <a:p>
            <a:fld id="{C4C17163-93C9-6544-92A0-0B6ED5915389}" type="datetimeFigureOut">
              <a:rPr lang="en-US" smtClean="0"/>
              <a:t>1/15/22</a:t>
            </a:fld>
            <a:endParaRPr lang="en-US"/>
          </a:p>
        </p:txBody>
      </p:sp>
      <p:sp>
        <p:nvSpPr>
          <p:cNvPr id="6" name="Footer Placeholder 5">
            <a:extLst>
              <a:ext uri="{FF2B5EF4-FFF2-40B4-BE49-F238E27FC236}">
                <a16:creationId xmlns:a16="http://schemas.microsoft.com/office/drawing/2014/main" id="{F2246401-5335-F640-8B7E-149DFCA813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D92FBA-4459-9547-823B-FC175BE45361}"/>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01640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3A08-83C5-784B-82FD-AE60DB4F4E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509FE9-5219-364A-8818-727804B9A8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1BD5E1-469C-5E41-8A8E-AD922A0248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EA5281-B56F-EA43-B1D1-09BB8D9D06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E62EC7-F406-9C4C-8932-C07EEF049A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04202C-B141-A247-823D-9802CEDF7347}"/>
              </a:ext>
            </a:extLst>
          </p:cNvPr>
          <p:cNvSpPr>
            <a:spLocks noGrp="1"/>
          </p:cNvSpPr>
          <p:nvPr>
            <p:ph type="dt" sz="half" idx="10"/>
          </p:nvPr>
        </p:nvSpPr>
        <p:spPr/>
        <p:txBody>
          <a:bodyPr/>
          <a:lstStyle/>
          <a:p>
            <a:fld id="{C4C17163-93C9-6544-92A0-0B6ED5915389}" type="datetimeFigureOut">
              <a:rPr lang="en-US" smtClean="0"/>
              <a:t>1/15/22</a:t>
            </a:fld>
            <a:endParaRPr lang="en-US"/>
          </a:p>
        </p:txBody>
      </p:sp>
      <p:sp>
        <p:nvSpPr>
          <p:cNvPr id="8" name="Footer Placeholder 7">
            <a:extLst>
              <a:ext uri="{FF2B5EF4-FFF2-40B4-BE49-F238E27FC236}">
                <a16:creationId xmlns:a16="http://schemas.microsoft.com/office/drawing/2014/main" id="{8D91857F-2D99-E14D-85B3-99AE824C82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4CCAE1-4458-7546-B64D-8C7317309FB7}"/>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99224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C3AE-0723-BA4F-90DC-7D7064A076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B2E83B-A1E5-F04E-A2C6-601B3C324A10}"/>
              </a:ext>
            </a:extLst>
          </p:cNvPr>
          <p:cNvSpPr>
            <a:spLocks noGrp="1"/>
          </p:cNvSpPr>
          <p:nvPr>
            <p:ph type="dt" sz="half" idx="10"/>
          </p:nvPr>
        </p:nvSpPr>
        <p:spPr/>
        <p:txBody>
          <a:bodyPr/>
          <a:lstStyle/>
          <a:p>
            <a:fld id="{C4C17163-93C9-6544-92A0-0B6ED5915389}" type="datetimeFigureOut">
              <a:rPr lang="en-US" smtClean="0"/>
              <a:t>1/15/22</a:t>
            </a:fld>
            <a:endParaRPr lang="en-US"/>
          </a:p>
        </p:txBody>
      </p:sp>
      <p:sp>
        <p:nvSpPr>
          <p:cNvPr id="4" name="Footer Placeholder 3">
            <a:extLst>
              <a:ext uri="{FF2B5EF4-FFF2-40B4-BE49-F238E27FC236}">
                <a16:creationId xmlns:a16="http://schemas.microsoft.com/office/drawing/2014/main" id="{32C515D7-D4E8-DA48-947A-CBF8D610C8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86803B-B108-2048-9812-E71D4C4E2C02}"/>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94170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8FF06F-6181-2D43-AE51-15BA9565A0C6}"/>
              </a:ext>
            </a:extLst>
          </p:cNvPr>
          <p:cNvSpPr>
            <a:spLocks noGrp="1"/>
          </p:cNvSpPr>
          <p:nvPr>
            <p:ph type="dt" sz="half" idx="10"/>
          </p:nvPr>
        </p:nvSpPr>
        <p:spPr/>
        <p:txBody>
          <a:bodyPr/>
          <a:lstStyle/>
          <a:p>
            <a:fld id="{C4C17163-93C9-6544-92A0-0B6ED5915389}" type="datetimeFigureOut">
              <a:rPr lang="en-US" smtClean="0"/>
              <a:t>1/15/22</a:t>
            </a:fld>
            <a:endParaRPr lang="en-US"/>
          </a:p>
        </p:txBody>
      </p:sp>
      <p:sp>
        <p:nvSpPr>
          <p:cNvPr id="3" name="Footer Placeholder 2">
            <a:extLst>
              <a:ext uri="{FF2B5EF4-FFF2-40B4-BE49-F238E27FC236}">
                <a16:creationId xmlns:a16="http://schemas.microsoft.com/office/drawing/2014/main" id="{C6EB3B8C-3C89-494D-981F-DAE75CCB87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76BF4-D38F-B54C-881B-959BACB3E17E}"/>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126225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AF8C-77C6-714F-88A2-5C10552090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27DC53-AC7F-AF41-A2F9-96F4D88F4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BC0449-962F-AB45-A448-DF5A1B2D14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92E64A-13AE-AF44-9154-69164D901B32}"/>
              </a:ext>
            </a:extLst>
          </p:cNvPr>
          <p:cNvSpPr>
            <a:spLocks noGrp="1"/>
          </p:cNvSpPr>
          <p:nvPr>
            <p:ph type="dt" sz="half" idx="10"/>
          </p:nvPr>
        </p:nvSpPr>
        <p:spPr/>
        <p:txBody>
          <a:bodyPr/>
          <a:lstStyle/>
          <a:p>
            <a:fld id="{C4C17163-93C9-6544-92A0-0B6ED5915389}" type="datetimeFigureOut">
              <a:rPr lang="en-US" smtClean="0"/>
              <a:t>1/15/22</a:t>
            </a:fld>
            <a:endParaRPr lang="en-US"/>
          </a:p>
        </p:txBody>
      </p:sp>
      <p:sp>
        <p:nvSpPr>
          <p:cNvPr id="6" name="Footer Placeholder 5">
            <a:extLst>
              <a:ext uri="{FF2B5EF4-FFF2-40B4-BE49-F238E27FC236}">
                <a16:creationId xmlns:a16="http://schemas.microsoft.com/office/drawing/2014/main" id="{3A5A0CEF-2A62-EE4C-9218-80A3099952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B1C899-D296-2242-A6D6-16C26890B593}"/>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411886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37E5-EAEB-B141-A6AF-09F1C1C350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62CE42-C5A3-D549-91C8-18645910F9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C85E8C-4DE5-2344-8A03-7BA05F03D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A513D7-BFDF-674D-A94B-D73CC19657B8}"/>
              </a:ext>
            </a:extLst>
          </p:cNvPr>
          <p:cNvSpPr>
            <a:spLocks noGrp="1"/>
          </p:cNvSpPr>
          <p:nvPr>
            <p:ph type="dt" sz="half" idx="10"/>
          </p:nvPr>
        </p:nvSpPr>
        <p:spPr/>
        <p:txBody>
          <a:bodyPr/>
          <a:lstStyle/>
          <a:p>
            <a:fld id="{C4C17163-93C9-6544-92A0-0B6ED5915389}" type="datetimeFigureOut">
              <a:rPr lang="en-US" smtClean="0"/>
              <a:t>1/15/22</a:t>
            </a:fld>
            <a:endParaRPr lang="en-US"/>
          </a:p>
        </p:txBody>
      </p:sp>
      <p:sp>
        <p:nvSpPr>
          <p:cNvPr id="6" name="Footer Placeholder 5">
            <a:extLst>
              <a:ext uri="{FF2B5EF4-FFF2-40B4-BE49-F238E27FC236}">
                <a16:creationId xmlns:a16="http://schemas.microsoft.com/office/drawing/2014/main" id="{731F1091-9C42-044F-A64C-DFAE8686F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3AA679-B163-8F47-ADAF-CF624CD30962}"/>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82642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97031-485C-5249-A80C-D91DC9EF57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2EFF8E-B2F2-8F49-896D-25DA63BC21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37F46-49B2-9344-93D8-01A4F7F10B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17163-93C9-6544-92A0-0B6ED5915389}" type="datetimeFigureOut">
              <a:rPr lang="en-US" smtClean="0"/>
              <a:t>1/15/22</a:t>
            </a:fld>
            <a:endParaRPr lang="en-US"/>
          </a:p>
        </p:txBody>
      </p:sp>
      <p:sp>
        <p:nvSpPr>
          <p:cNvPr id="5" name="Footer Placeholder 4">
            <a:extLst>
              <a:ext uri="{FF2B5EF4-FFF2-40B4-BE49-F238E27FC236}">
                <a16:creationId xmlns:a16="http://schemas.microsoft.com/office/drawing/2014/main" id="{2D71FE8C-27A2-804A-9BDE-A4EAE1B688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D2B8F9-601D-2342-A310-3738CFE68D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4954F-78DF-5348-99C5-FA51F4DF70FD}" type="slidenum">
              <a:rPr lang="en-US" smtClean="0"/>
              <a:t>‹#›</a:t>
            </a:fld>
            <a:endParaRPr lang="en-US"/>
          </a:p>
        </p:txBody>
      </p:sp>
    </p:spTree>
    <p:extLst>
      <p:ext uri="{BB962C8B-B14F-4D97-AF65-F5344CB8AC3E}">
        <p14:creationId xmlns:p14="http://schemas.microsoft.com/office/powerpoint/2010/main" val="1115802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eneralsynod.org/proposed-resolu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04DF-7DB3-A842-AD6F-CE952048DAF7}"/>
              </a:ext>
            </a:extLst>
          </p:cNvPr>
          <p:cNvSpPr>
            <a:spLocks noGrp="1"/>
          </p:cNvSpPr>
          <p:nvPr>
            <p:ph type="ctrTitle"/>
          </p:nvPr>
        </p:nvSpPr>
        <p:spPr/>
        <p:txBody>
          <a:bodyPr/>
          <a:lstStyle/>
          <a:p>
            <a:r>
              <a:rPr lang="en-US" dirty="0"/>
              <a:t>I Cor 6: 9-11</a:t>
            </a:r>
          </a:p>
        </p:txBody>
      </p:sp>
      <p:sp>
        <p:nvSpPr>
          <p:cNvPr id="3" name="Subtitle 2">
            <a:extLst>
              <a:ext uri="{FF2B5EF4-FFF2-40B4-BE49-F238E27FC236}">
                <a16:creationId xmlns:a16="http://schemas.microsoft.com/office/drawing/2014/main" id="{49664764-271E-664C-8BC1-F6F0A3329649}"/>
              </a:ext>
            </a:extLst>
          </p:cNvPr>
          <p:cNvSpPr>
            <a:spLocks noGrp="1"/>
          </p:cNvSpPr>
          <p:nvPr>
            <p:ph type="subTitle" idx="1"/>
          </p:nvPr>
        </p:nvSpPr>
        <p:spPr/>
        <p:txBody>
          <a:bodyPr/>
          <a:lstStyle/>
          <a:p>
            <a:r>
              <a:rPr lang="en-US" dirty="0"/>
              <a:t>Do You Not Know?</a:t>
            </a:r>
          </a:p>
        </p:txBody>
      </p:sp>
    </p:spTree>
    <p:extLst>
      <p:ext uri="{BB962C8B-B14F-4D97-AF65-F5344CB8AC3E}">
        <p14:creationId xmlns:p14="http://schemas.microsoft.com/office/powerpoint/2010/main" val="143672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E8F93-44B7-D04C-B775-9D446B0C5485}"/>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52CD8F42-8F04-444A-B775-1FB11AFA740A}"/>
              </a:ext>
            </a:extLst>
          </p:cNvPr>
          <p:cNvSpPr>
            <a:spLocks noGrp="1"/>
          </p:cNvSpPr>
          <p:nvPr>
            <p:ph idx="1"/>
          </p:nvPr>
        </p:nvSpPr>
        <p:spPr/>
        <p:txBody>
          <a:bodyPr>
            <a:normAutofit fontScale="70000" lnSpcReduction="20000"/>
          </a:bodyPr>
          <a:lstStyle/>
          <a:p>
            <a:r>
              <a:rPr lang="en-US" dirty="0"/>
              <a:t>DePaul University, the largest Catholic university in the United States, now offers students nine different gender identity options within its Campus Connect platform.</a:t>
            </a:r>
          </a:p>
          <a:p>
            <a:r>
              <a:rPr lang="en-US" dirty="0"/>
              <a:t>The Campus Connect system is a web portal that houses information on and for students, faculty and staff for communication and other purposes. “In addition to the Legal Gender, students may now also include a Gender Identity,” the Student Government Association announced January 4.</a:t>
            </a:r>
          </a:p>
          <a:p>
            <a:r>
              <a:rPr lang="en-US" dirty="0"/>
              <a:t>The platform allows students to choose either: male, female, intersex, non-binary, transgender male, transgender female, cisgender, unspecified and “I do not wish to self-identify.”</a:t>
            </a:r>
          </a:p>
          <a:p>
            <a:pPr marL="0" indent="0">
              <a:buNone/>
            </a:pPr>
            <a:endParaRPr lang="en-US" dirty="0"/>
          </a:p>
        </p:txBody>
      </p:sp>
    </p:spTree>
    <p:extLst>
      <p:ext uri="{BB962C8B-B14F-4D97-AF65-F5344CB8AC3E}">
        <p14:creationId xmlns:p14="http://schemas.microsoft.com/office/powerpoint/2010/main" val="261817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B1FFB-74CF-B047-B66F-416101220092}"/>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F1D033A1-1590-6B4B-AEAD-29D6843A0374}"/>
              </a:ext>
            </a:extLst>
          </p:cNvPr>
          <p:cNvSpPr>
            <a:spLocks noGrp="1"/>
          </p:cNvSpPr>
          <p:nvPr>
            <p:ph idx="1"/>
          </p:nvPr>
        </p:nvSpPr>
        <p:spPr/>
        <p:txBody>
          <a:bodyPr>
            <a:normAutofit fontScale="92500"/>
          </a:bodyPr>
          <a:lstStyle/>
          <a:p>
            <a:r>
              <a:rPr lang="en-US" dirty="0"/>
              <a:t>Do you not know????</a:t>
            </a:r>
          </a:p>
          <a:p>
            <a:pPr lvl="1"/>
            <a:r>
              <a:rPr lang="en-US" dirty="0"/>
              <a:t>I Cor 6: 10b…..will inherit the kingdom of God</a:t>
            </a:r>
          </a:p>
          <a:p>
            <a:pPr lvl="1"/>
            <a:r>
              <a:rPr lang="en-US" dirty="0"/>
              <a:t>Reason # 2</a:t>
            </a:r>
          </a:p>
          <a:p>
            <a:pPr lvl="2"/>
            <a:r>
              <a:rPr lang="en-US" dirty="0"/>
              <a:t>People think that their spiritual life physical life are two different things and one does not reflect on the other</a:t>
            </a:r>
          </a:p>
          <a:p>
            <a:pPr lvl="2"/>
            <a:r>
              <a:rPr lang="en-US" dirty="0"/>
              <a:t>James 2: 18…..tells us just the opposite</a:t>
            </a:r>
          </a:p>
        </p:txBody>
      </p:sp>
    </p:spTree>
    <p:extLst>
      <p:ext uri="{BB962C8B-B14F-4D97-AF65-F5344CB8AC3E}">
        <p14:creationId xmlns:p14="http://schemas.microsoft.com/office/powerpoint/2010/main" val="60165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C6AA-0664-4B40-8CE2-8BD340B4C94F}"/>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18DA87FA-A667-2F4F-868F-85BF7906150D}"/>
              </a:ext>
            </a:extLst>
          </p:cNvPr>
          <p:cNvSpPr>
            <a:spLocks noGrp="1"/>
          </p:cNvSpPr>
          <p:nvPr>
            <p:ph idx="1"/>
          </p:nvPr>
        </p:nvSpPr>
        <p:spPr/>
        <p:txBody>
          <a:bodyPr>
            <a:normAutofit fontScale="92500" lnSpcReduction="20000"/>
          </a:bodyPr>
          <a:lstStyle/>
          <a:p>
            <a:r>
              <a:rPr lang="en-US" dirty="0"/>
              <a:t>Provers 23: 7….</a:t>
            </a:r>
          </a:p>
          <a:p>
            <a:pPr lvl="1"/>
            <a:r>
              <a:rPr lang="en-US" dirty="0"/>
              <a:t>As man thinks in his heart….so is he!!!</a:t>
            </a:r>
          </a:p>
          <a:p>
            <a:r>
              <a:rPr lang="en-US" dirty="0"/>
              <a:t>Matt 13: 14-15</a:t>
            </a:r>
          </a:p>
          <a:p>
            <a:pPr lvl="1"/>
            <a:r>
              <a:rPr lang="en-US" dirty="0"/>
              <a:t>….they scarcely hear</a:t>
            </a:r>
          </a:p>
          <a:p>
            <a:pPr lvl="1"/>
            <a:r>
              <a:rPr lang="en-US" dirty="0"/>
              <a:t>…..they have closed their eyes</a:t>
            </a:r>
          </a:p>
          <a:p>
            <a:r>
              <a:rPr lang="en-US" dirty="0"/>
              <a:t>Proverbs 4: 23</a:t>
            </a:r>
          </a:p>
          <a:p>
            <a:pPr lvl="1"/>
            <a:r>
              <a:rPr lang="en-US" dirty="0"/>
              <a:t>“Watch over your heart with all diligence; for from it flow the springs of life.”</a:t>
            </a:r>
          </a:p>
        </p:txBody>
      </p:sp>
    </p:spTree>
    <p:extLst>
      <p:ext uri="{BB962C8B-B14F-4D97-AF65-F5344CB8AC3E}">
        <p14:creationId xmlns:p14="http://schemas.microsoft.com/office/powerpoint/2010/main" val="135074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4F05-81E0-7B49-B9FB-DCEFEF93F4CC}"/>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4C907B29-0A8E-8148-926B-8E3FF4A04060}"/>
              </a:ext>
            </a:extLst>
          </p:cNvPr>
          <p:cNvSpPr>
            <a:spLocks noGrp="1"/>
          </p:cNvSpPr>
          <p:nvPr>
            <p:ph idx="1"/>
          </p:nvPr>
        </p:nvSpPr>
        <p:spPr/>
        <p:txBody>
          <a:bodyPr>
            <a:normAutofit fontScale="77500" lnSpcReduction="20000"/>
          </a:bodyPr>
          <a:lstStyle/>
          <a:p>
            <a:r>
              <a:rPr lang="en-US" dirty="0"/>
              <a:t>Note the progression of rejecting God’s plan of human sexuality</a:t>
            </a:r>
          </a:p>
          <a:p>
            <a:pPr lvl="1"/>
            <a:r>
              <a:rPr lang="en-US" dirty="0"/>
              <a:t>Fornicators</a:t>
            </a:r>
          </a:p>
          <a:p>
            <a:pPr lvl="2"/>
            <a:r>
              <a:rPr lang="en-US" dirty="0"/>
              <a:t>People who engage in sexual activity before marriage</a:t>
            </a:r>
          </a:p>
          <a:p>
            <a:pPr lvl="3"/>
            <a:r>
              <a:rPr lang="en-US" dirty="0"/>
              <a:t>Offers nothing and delivers on that promise</a:t>
            </a:r>
          </a:p>
          <a:p>
            <a:pPr lvl="2"/>
            <a:r>
              <a:rPr lang="en-US" dirty="0"/>
              <a:t>Which leads to </a:t>
            </a:r>
          </a:p>
          <a:p>
            <a:pPr lvl="3"/>
            <a:r>
              <a:rPr lang="en-US" dirty="0"/>
              <a:t>Idolatry	</a:t>
            </a:r>
          </a:p>
          <a:p>
            <a:pPr lvl="4"/>
            <a:r>
              <a:rPr lang="en-US" dirty="0"/>
              <a:t>False religion of every sort</a:t>
            </a:r>
          </a:p>
          <a:p>
            <a:pPr lvl="4"/>
            <a:r>
              <a:rPr lang="en-US" dirty="0"/>
              <a:t>Just consider Islam for a moment</a:t>
            </a:r>
          </a:p>
        </p:txBody>
      </p:sp>
    </p:spTree>
    <p:extLst>
      <p:ext uri="{BB962C8B-B14F-4D97-AF65-F5344CB8AC3E}">
        <p14:creationId xmlns:p14="http://schemas.microsoft.com/office/powerpoint/2010/main" val="21946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D9215-920C-AA45-8553-905B4BE04626}"/>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96109BD3-6BE5-D547-A7A1-159E9E9399C5}"/>
              </a:ext>
            </a:extLst>
          </p:cNvPr>
          <p:cNvSpPr>
            <a:spLocks noGrp="1"/>
          </p:cNvSpPr>
          <p:nvPr>
            <p:ph idx="1"/>
          </p:nvPr>
        </p:nvSpPr>
        <p:spPr/>
        <p:txBody>
          <a:bodyPr>
            <a:normAutofit fontScale="85000" lnSpcReduction="20000"/>
          </a:bodyPr>
          <a:lstStyle/>
          <a:p>
            <a:r>
              <a:rPr lang="en-US" dirty="0"/>
              <a:t>Adulterers</a:t>
            </a:r>
          </a:p>
          <a:p>
            <a:pPr lvl="1"/>
            <a:r>
              <a:rPr lang="en-US" dirty="0"/>
              <a:t>Reason # 3…..</a:t>
            </a:r>
          </a:p>
          <a:p>
            <a:pPr lvl="2"/>
            <a:r>
              <a:rPr lang="en-US" dirty="0"/>
              <a:t>The lack of commitment……</a:t>
            </a:r>
          </a:p>
          <a:p>
            <a:pPr lvl="3"/>
            <a:r>
              <a:rPr lang="en-US" dirty="0"/>
              <a:t>This always leads to unfaithfulness</a:t>
            </a:r>
          </a:p>
          <a:p>
            <a:pPr lvl="3"/>
            <a:r>
              <a:rPr lang="en-US" dirty="0"/>
              <a:t>Whether is physical or mental or emotional</a:t>
            </a:r>
          </a:p>
          <a:p>
            <a:r>
              <a:rPr lang="en-US" dirty="0"/>
              <a:t>Effeminate……..Greek word “</a:t>
            </a:r>
            <a:r>
              <a:rPr lang="en-US" dirty="0" err="1"/>
              <a:t>malakos</a:t>
            </a:r>
            <a:r>
              <a:rPr lang="en-US" dirty="0"/>
              <a:t>”</a:t>
            </a:r>
          </a:p>
          <a:p>
            <a:pPr lvl="1"/>
            <a:r>
              <a:rPr lang="en-US" dirty="0"/>
              <a:t>Exchange one sexual role for another</a:t>
            </a:r>
          </a:p>
          <a:p>
            <a:pPr lvl="1"/>
            <a:r>
              <a:rPr lang="en-US" dirty="0"/>
              <a:t>Transgendered?? </a:t>
            </a:r>
            <a:r>
              <a:rPr lang="en-US" dirty="0" err="1"/>
              <a:t>Deut</a:t>
            </a:r>
            <a:r>
              <a:rPr lang="en-US" dirty="0"/>
              <a:t> 22: 5</a:t>
            </a:r>
          </a:p>
          <a:p>
            <a:pPr lvl="2"/>
            <a:r>
              <a:rPr lang="en-US" dirty="0"/>
              <a:t>Role of husband, wife and children</a:t>
            </a:r>
          </a:p>
          <a:p>
            <a:pPr lvl="3"/>
            <a:endParaRPr lang="en-US" dirty="0"/>
          </a:p>
          <a:p>
            <a:pPr lvl="2"/>
            <a:endParaRPr lang="en-US" dirty="0"/>
          </a:p>
        </p:txBody>
      </p:sp>
    </p:spTree>
    <p:extLst>
      <p:ext uri="{BB962C8B-B14F-4D97-AF65-F5344CB8AC3E}">
        <p14:creationId xmlns:p14="http://schemas.microsoft.com/office/powerpoint/2010/main" val="2104748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7C8C7-691D-A843-AB4A-21AD8E2FD1AB}"/>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EBC273B1-3663-4543-9584-DAE1B201D75C}"/>
              </a:ext>
            </a:extLst>
          </p:cNvPr>
          <p:cNvSpPr>
            <a:spLocks noGrp="1"/>
          </p:cNvSpPr>
          <p:nvPr>
            <p:ph idx="1"/>
          </p:nvPr>
        </p:nvSpPr>
        <p:spPr/>
        <p:txBody>
          <a:bodyPr>
            <a:normAutofit fontScale="92500" lnSpcReduction="10000"/>
          </a:bodyPr>
          <a:lstStyle/>
          <a:p>
            <a:r>
              <a:rPr lang="en-US" dirty="0"/>
              <a:t>Homosexuality</a:t>
            </a:r>
          </a:p>
          <a:p>
            <a:pPr lvl="1"/>
            <a:r>
              <a:rPr lang="en-US" dirty="0"/>
              <a:t>Gen 19: 4-8</a:t>
            </a:r>
          </a:p>
          <a:p>
            <a:pPr lvl="2"/>
            <a:r>
              <a:rPr lang="en-US" dirty="0"/>
              <a:t>These men were lusting after angels</a:t>
            </a:r>
          </a:p>
          <a:p>
            <a:pPr lvl="2"/>
            <a:r>
              <a:rPr lang="en-US" dirty="0"/>
              <a:t>Judges 12….man and his concubine</a:t>
            </a:r>
          </a:p>
          <a:p>
            <a:pPr lvl="2"/>
            <a:r>
              <a:rPr lang="en-US" dirty="0"/>
              <a:t>14 out of 15 Roman emperors were homosexual</a:t>
            </a:r>
          </a:p>
          <a:p>
            <a:r>
              <a:rPr lang="en-US" dirty="0"/>
              <a:t>Thieves </a:t>
            </a:r>
          </a:p>
          <a:p>
            <a:pPr lvl="1"/>
            <a:r>
              <a:rPr lang="en-US" dirty="0"/>
              <a:t>Smash and grabs, car jackings, shop lifting </a:t>
            </a:r>
          </a:p>
        </p:txBody>
      </p:sp>
    </p:spTree>
    <p:extLst>
      <p:ext uri="{BB962C8B-B14F-4D97-AF65-F5344CB8AC3E}">
        <p14:creationId xmlns:p14="http://schemas.microsoft.com/office/powerpoint/2010/main" val="394846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33720-866D-C643-89A5-6ABEF98CD0CF}"/>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C479BE28-1FEF-2D4E-89C8-52093A0625FE}"/>
              </a:ext>
            </a:extLst>
          </p:cNvPr>
          <p:cNvSpPr>
            <a:spLocks noGrp="1"/>
          </p:cNvSpPr>
          <p:nvPr>
            <p:ph idx="1"/>
          </p:nvPr>
        </p:nvSpPr>
        <p:spPr/>
        <p:txBody>
          <a:bodyPr>
            <a:normAutofit fontScale="92500" lnSpcReduction="10000"/>
          </a:bodyPr>
          <a:lstStyle/>
          <a:p>
            <a:r>
              <a:rPr lang="en-US" dirty="0"/>
              <a:t>Covetousness</a:t>
            </a:r>
          </a:p>
          <a:p>
            <a:pPr lvl="1"/>
            <a:r>
              <a:rPr lang="en-US" dirty="0"/>
              <a:t>Critical race theory</a:t>
            </a:r>
          </a:p>
          <a:p>
            <a:pPr lvl="2"/>
            <a:r>
              <a:rPr lang="en-US" dirty="0"/>
              <a:t>You are a victim of……….</a:t>
            </a:r>
          </a:p>
          <a:p>
            <a:pPr lvl="1"/>
            <a:r>
              <a:rPr lang="en-US" dirty="0"/>
              <a:t>Do you know who was the greatest victim the world has ever known?</a:t>
            </a:r>
          </a:p>
          <a:p>
            <a:pPr lvl="2"/>
            <a:r>
              <a:rPr lang="en-US" dirty="0"/>
              <a:t>Jesus Christ</a:t>
            </a:r>
          </a:p>
          <a:p>
            <a:pPr lvl="3"/>
            <a:r>
              <a:rPr lang="en-US" dirty="0"/>
              <a:t>Healed the lame, blind, fed thousands, raised the dead </a:t>
            </a:r>
            <a:r>
              <a:rPr lang="en-US" dirty="0" err="1"/>
              <a:t>etc</a:t>
            </a:r>
            <a:r>
              <a:rPr lang="en-US" dirty="0"/>
              <a:t>….and was crucified</a:t>
            </a:r>
          </a:p>
          <a:p>
            <a:pPr lvl="1"/>
            <a:endParaRPr lang="en-US" dirty="0"/>
          </a:p>
        </p:txBody>
      </p:sp>
    </p:spTree>
    <p:extLst>
      <p:ext uri="{BB962C8B-B14F-4D97-AF65-F5344CB8AC3E}">
        <p14:creationId xmlns:p14="http://schemas.microsoft.com/office/powerpoint/2010/main" val="184201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CB29E-2833-4F4A-B493-0635ECBEC213}"/>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796A3336-E091-9C48-8388-10CCAFF9DC6B}"/>
              </a:ext>
            </a:extLst>
          </p:cNvPr>
          <p:cNvSpPr>
            <a:spLocks noGrp="1"/>
          </p:cNvSpPr>
          <p:nvPr>
            <p:ph idx="1"/>
          </p:nvPr>
        </p:nvSpPr>
        <p:spPr/>
        <p:txBody>
          <a:bodyPr>
            <a:normAutofit fontScale="92500" lnSpcReduction="20000"/>
          </a:bodyPr>
          <a:lstStyle/>
          <a:p>
            <a:r>
              <a:rPr lang="en-US" dirty="0"/>
              <a:t>Drunkenness</a:t>
            </a:r>
          </a:p>
          <a:p>
            <a:pPr lvl="1"/>
            <a:r>
              <a:rPr lang="en-US" dirty="0"/>
              <a:t>12.7% of U.S. are alcoholics</a:t>
            </a:r>
          </a:p>
          <a:p>
            <a:r>
              <a:rPr lang="en-US" dirty="0"/>
              <a:t>Revilers…</a:t>
            </a:r>
          </a:p>
          <a:p>
            <a:pPr lvl="1"/>
            <a:r>
              <a:rPr lang="en-US" dirty="0"/>
              <a:t>Those who lie with impunity</a:t>
            </a:r>
          </a:p>
          <a:p>
            <a:pPr lvl="2"/>
            <a:r>
              <a:rPr lang="en-US" dirty="0"/>
              <a:t>Main stream media</a:t>
            </a:r>
          </a:p>
          <a:p>
            <a:pPr lvl="2"/>
            <a:r>
              <a:rPr lang="en-US"/>
              <a:t>False teachers</a:t>
            </a:r>
            <a:endParaRPr lang="en-US" dirty="0"/>
          </a:p>
          <a:p>
            <a:r>
              <a:rPr lang="en-US" dirty="0"/>
              <a:t>Swindlers</a:t>
            </a:r>
          </a:p>
          <a:p>
            <a:pPr lvl="1"/>
            <a:r>
              <a:rPr lang="en-US" dirty="0"/>
              <a:t>Identity theft, fake invoices, Ponzi schemes</a:t>
            </a:r>
          </a:p>
          <a:p>
            <a:endParaRPr lang="en-US" dirty="0"/>
          </a:p>
        </p:txBody>
      </p:sp>
    </p:spTree>
    <p:extLst>
      <p:ext uri="{BB962C8B-B14F-4D97-AF65-F5344CB8AC3E}">
        <p14:creationId xmlns:p14="http://schemas.microsoft.com/office/powerpoint/2010/main" val="264162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EC82D-E013-C24B-ADD5-BF08FBB1A566}"/>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4499DD00-51F1-9B4C-AAA2-5A563C2BF81D}"/>
              </a:ext>
            </a:extLst>
          </p:cNvPr>
          <p:cNvSpPr>
            <a:spLocks noGrp="1"/>
          </p:cNvSpPr>
          <p:nvPr>
            <p:ph idx="1"/>
          </p:nvPr>
        </p:nvSpPr>
        <p:spPr/>
        <p:txBody>
          <a:bodyPr>
            <a:normAutofit fontScale="92500" lnSpcReduction="20000"/>
          </a:bodyPr>
          <a:lstStyle/>
          <a:p>
            <a:r>
              <a:rPr lang="en-US" dirty="0"/>
              <a:t>Here is what the world wants silenced</a:t>
            </a:r>
          </a:p>
          <a:p>
            <a:pPr lvl="1"/>
            <a:r>
              <a:rPr lang="en-US" dirty="0"/>
              <a:t>Vs 11</a:t>
            </a:r>
          </a:p>
          <a:p>
            <a:pPr lvl="1"/>
            <a:r>
              <a:rPr lang="en-US" dirty="0"/>
              <a:t>Such were some of you</a:t>
            </a:r>
          </a:p>
          <a:p>
            <a:pPr lvl="2"/>
            <a:r>
              <a:rPr lang="en-US" dirty="0"/>
              <a:t>“But”……</a:t>
            </a:r>
          </a:p>
          <a:p>
            <a:pPr lvl="2"/>
            <a:r>
              <a:rPr lang="en-US" dirty="0"/>
              <a:t>You were washed</a:t>
            </a:r>
          </a:p>
          <a:p>
            <a:pPr lvl="2"/>
            <a:r>
              <a:rPr lang="en-US" dirty="0"/>
              <a:t>You were sanctified (set apart)</a:t>
            </a:r>
          </a:p>
          <a:p>
            <a:pPr lvl="2"/>
            <a:r>
              <a:rPr lang="en-US" dirty="0"/>
              <a:t>You were justified </a:t>
            </a:r>
          </a:p>
          <a:p>
            <a:r>
              <a:rPr lang="en-US" dirty="0"/>
              <a:t>In the name of Jesus Christ and in the Spirit of our God</a:t>
            </a:r>
          </a:p>
        </p:txBody>
      </p:sp>
    </p:spTree>
    <p:extLst>
      <p:ext uri="{BB962C8B-B14F-4D97-AF65-F5344CB8AC3E}">
        <p14:creationId xmlns:p14="http://schemas.microsoft.com/office/powerpoint/2010/main" val="189123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F4999-7607-8048-8ED2-B680BFEAFEEC}"/>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BFC9B686-60A9-2144-9C1E-9AD3F9E95CDE}"/>
              </a:ext>
            </a:extLst>
          </p:cNvPr>
          <p:cNvSpPr>
            <a:spLocks noGrp="1"/>
          </p:cNvSpPr>
          <p:nvPr>
            <p:ph idx="1"/>
          </p:nvPr>
        </p:nvSpPr>
        <p:spPr>
          <a:xfrm>
            <a:off x="313509" y="1584960"/>
            <a:ext cx="11338560" cy="5136515"/>
          </a:xfrm>
        </p:spPr>
        <p:txBody>
          <a:bodyPr>
            <a:normAutofit fontScale="92500" lnSpcReduction="20000"/>
          </a:bodyPr>
          <a:lstStyle/>
          <a:p>
            <a:r>
              <a:rPr lang="en-US" dirty="0"/>
              <a:t>January 8</a:t>
            </a:r>
            <a:r>
              <a:rPr lang="en-US" baseline="30000" dirty="0"/>
              <a:t>th</a:t>
            </a:r>
            <a:r>
              <a:rPr lang="en-US" dirty="0"/>
              <a:t> 2022.. A new law went into effect in Canada</a:t>
            </a:r>
          </a:p>
          <a:p>
            <a:r>
              <a:rPr lang="en-US" dirty="0"/>
              <a:t>The bill contains the following excerpts</a:t>
            </a:r>
          </a:p>
          <a:p>
            <a:pPr lvl="1"/>
            <a:r>
              <a:rPr lang="en-US" dirty="0"/>
              <a:t>In the Preamble of the Bill, it says that the belief that </a:t>
            </a:r>
            <a:r>
              <a:rPr lang="en-US" b="1" dirty="0"/>
              <a:t>“heterosexuality, cisgender gender identity and gender expression that conforms to the sex assigned to a person at birth are to be preferred over other sexual orientations, gender identities and gender expressions”</a:t>
            </a:r>
            <a:r>
              <a:rPr lang="en-US" dirty="0"/>
              <a:t> is a </a:t>
            </a:r>
            <a:r>
              <a:rPr lang="en-US" b="1" dirty="0"/>
              <a:t>“myth.”</a:t>
            </a:r>
            <a:r>
              <a:rPr lang="en-US" dirty="0"/>
              <a:t> </a:t>
            </a:r>
          </a:p>
        </p:txBody>
      </p:sp>
    </p:spTree>
    <p:extLst>
      <p:ext uri="{BB962C8B-B14F-4D97-AF65-F5344CB8AC3E}">
        <p14:creationId xmlns:p14="http://schemas.microsoft.com/office/powerpoint/2010/main" val="141945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A487D-CFA4-054F-A82E-34B71E7D39AB}"/>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59E4F82E-9688-484C-BFEA-88EF0B063579}"/>
              </a:ext>
            </a:extLst>
          </p:cNvPr>
          <p:cNvSpPr>
            <a:spLocks noGrp="1"/>
          </p:cNvSpPr>
          <p:nvPr>
            <p:ph idx="1"/>
          </p:nvPr>
        </p:nvSpPr>
        <p:spPr/>
        <p:txBody>
          <a:bodyPr>
            <a:normAutofit fontScale="77500" lnSpcReduction="20000"/>
          </a:bodyPr>
          <a:lstStyle/>
          <a:p>
            <a:r>
              <a:rPr lang="en-US" dirty="0"/>
              <a:t>The Bill defines conversion therapy as, </a:t>
            </a:r>
            <a:r>
              <a:rPr lang="en-US" b="1" dirty="0"/>
              <a:t>“a practice, treatment or service designed to change a person’s sexual orientation to heterosexual; change a person’s gender identity to cisgender; change a person’s gender expression so that it conforms to the sex assigned to the person at birth; repress or reduce non-heterosexual attraction or sexual behavior; repress a person’s non-cisgender gender identity; or repress or reduce a person’s gender expression that does not conform to the sex assigned to the person at birth.”</a:t>
            </a:r>
            <a:endParaRPr lang="en-US" dirty="0"/>
          </a:p>
          <a:p>
            <a:pPr lvl="3"/>
            <a:endParaRPr lang="en-US" dirty="0"/>
          </a:p>
          <a:p>
            <a:pPr lvl="1"/>
            <a:endParaRPr lang="en-US" dirty="0"/>
          </a:p>
        </p:txBody>
      </p:sp>
    </p:spTree>
    <p:extLst>
      <p:ext uri="{BB962C8B-B14F-4D97-AF65-F5344CB8AC3E}">
        <p14:creationId xmlns:p14="http://schemas.microsoft.com/office/powerpoint/2010/main" val="35774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BA3F-69C4-0E4B-B199-2E79C580520C}"/>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6ABAD40A-505C-7A4E-B911-33263D8A7659}"/>
              </a:ext>
            </a:extLst>
          </p:cNvPr>
          <p:cNvSpPr>
            <a:spLocks noGrp="1"/>
          </p:cNvSpPr>
          <p:nvPr>
            <p:ph idx="1"/>
          </p:nvPr>
        </p:nvSpPr>
        <p:spPr/>
        <p:txBody>
          <a:bodyPr>
            <a:normAutofit fontScale="92500" lnSpcReduction="20000"/>
          </a:bodyPr>
          <a:lstStyle/>
          <a:p>
            <a:r>
              <a:rPr lang="en-US" b="1" dirty="0"/>
              <a:t>“Everyone who knowingly causes another person to undergo conversion therapy – including by providing conversion therapy to that other person – is guilty of an indictable offense and liable to imprisonment for a term of not more than five years.” Similarly, “Everyone who knowingly promotes or advertises conversion therapy is guilty of an indictable offense and liable to imprisonment for a term of not more than two years.”</a:t>
            </a:r>
            <a:endParaRPr lang="en-US" dirty="0"/>
          </a:p>
        </p:txBody>
      </p:sp>
    </p:spTree>
    <p:extLst>
      <p:ext uri="{BB962C8B-B14F-4D97-AF65-F5344CB8AC3E}">
        <p14:creationId xmlns:p14="http://schemas.microsoft.com/office/powerpoint/2010/main" val="338630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5C7E-2207-584A-B6EF-06ABF91514AF}"/>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0EB181C2-3016-6441-9EDE-716A3E6BB116}"/>
              </a:ext>
            </a:extLst>
          </p:cNvPr>
          <p:cNvSpPr>
            <a:spLocks noGrp="1"/>
          </p:cNvSpPr>
          <p:nvPr>
            <p:ph idx="1"/>
          </p:nvPr>
        </p:nvSpPr>
        <p:spPr/>
        <p:txBody>
          <a:bodyPr>
            <a:normAutofit fontScale="92500" lnSpcReduction="10000"/>
          </a:bodyPr>
          <a:lstStyle/>
          <a:p>
            <a:r>
              <a:rPr lang="en-US" dirty="0"/>
              <a:t>This bill passed both the Senate and House in Canada without a single dissenting voice</a:t>
            </a:r>
          </a:p>
          <a:p>
            <a:r>
              <a:rPr lang="en-US" dirty="0"/>
              <a:t>The aim of this bill is to silence the pulpits on what the Bible clearly states regarding human sexuality.</a:t>
            </a:r>
          </a:p>
          <a:p>
            <a:r>
              <a:rPr lang="en-US" dirty="0"/>
              <a:t>We are going to look at two primary Scripture references today along with other supporting texts.</a:t>
            </a:r>
          </a:p>
          <a:p>
            <a:pPr lvl="1"/>
            <a:endParaRPr lang="en-US" dirty="0"/>
          </a:p>
        </p:txBody>
      </p:sp>
    </p:spTree>
    <p:extLst>
      <p:ext uri="{BB962C8B-B14F-4D97-AF65-F5344CB8AC3E}">
        <p14:creationId xmlns:p14="http://schemas.microsoft.com/office/powerpoint/2010/main" val="112155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A675B-6360-B943-8D5A-E3A46A22E83C}"/>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42B79357-E0F7-BA4D-AA29-6E8AF8C64C6D}"/>
              </a:ext>
            </a:extLst>
          </p:cNvPr>
          <p:cNvSpPr>
            <a:spLocks noGrp="1"/>
          </p:cNvSpPr>
          <p:nvPr>
            <p:ph idx="1"/>
          </p:nvPr>
        </p:nvSpPr>
        <p:spPr/>
        <p:txBody>
          <a:bodyPr>
            <a:normAutofit/>
          </a:bodyPr>
          <a:lstStyle/>
          <a:p>
            <a:r>
              <a:rPr lang="en-US" dirty="0"/>
              <a:t>“Don’t you know?”</a:t>
            </a:r>
          </a:p>
          <a:p>
            <a:pPr lvl="1"/>
            <a:r>
              <a:rPr lang="en-US" dirty="0"/>
              <a:t>Romans 1: 18-32</a:t>
            </a:r>
          </a:p>
          <a:p>
            <a:pPr lvl="1"/>
            <a:r>
              <a:rPr lang="en-US" dirty="0"/>
              <a:t>This is a description of world view of sexuality today</a:t>
            </a:r>
          </a:p>
          <a:p>
            <a:pPr lvl="2"/>
            <a:r>
              <a:rPr lang="en-US" dirty="0"/>
              <a:t>Unfortunately…..no one seems to want to read the results of this ignoring what God has to say in His Word</a:t>
            </a:r>
          </a:p>
        </p:txBody>
      </p:sp>
    </p:spTree>
    <p:extLst>
      <p:ext uri="{BB962C8B-B14F-4D97-AF65-F5344CB8AC3E}">
        <p14:creationId xmlns:p14="http://schemas.microsoft.com/office/powerpoint/2010/main" val="4985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45A42-A3FD-D544-8FCB-86080ACD8CB7}"/>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13D67832-4160-694D-B1EA-87A478FEC6DC}"/>
              </a:ext>
            </a:extLst>
          </p:cNvPr>
          <p:cNvSpPr>
            <a:spLocks noGrp="1"/>
          </p:cNvSpPr>
          <p:nvPr>
            <p:ph idx="1"/>
          </p:nvPr>
        </p:nvSpPr>
        <p:spPr/>
        <p:txBody>
          <a:bodyPr>
            <a:normAutofit fontScale="92500" lnSpcReduction="10000"/>
          </a:bodyPr>
          <a:lstStyle/>
          <a:p>
            <a:r>
              <a:rPr lang="en-US" dirty="0"/>
              <a:t>Romans 1: 21</a:t>
            </a:r>
          </a:p>
          <a:p>
            <a:pPr lvl="1"/>
            <a:r>
              <a:rPr lang="en-US" dirty="0"/>
              <a:t>Very similar statement to that found in I Cor 6: 9-11</a:t>
            </a:r>
          </a:p>
          <a:p>
            <a:pPr lvl="2"/>
            <a:r>
              <a:rPr lang="en-US" dirty="0"/>
              <a:t>Even though they knew…….</a:t>
            </a:r>
          </a:p>
          <a:p>
            <a:pPr lvl="2"/>
            <a:r>
              <a:rPr lang="en-US" dirty="0"/>
              <a:t>That is quite a statement </a:t>
            </a:r>
          </a:p>
          <a:p>
            <a:pPr lvl="3"/>
            <a:r>
              <a:rPr lang="en-US" dirty="0"/>
              <a:t>Applies especially to United States</a:t>
            </a:r>
          </a:p>
          <a:p>
            <a:pPr lvl="3"/>
            <a:r>
              <a:rPr lang="en-US" dirty="0"/>
              <a:t>For the most part the U.S. spiritually dead to the things of God</a:t>
            </a:r>
          </a:p>
          <a:p>
            <a:pPr marL="457200" lvl="1" indent="0">
              <a:buNone/>
            </a:pPr>
            <a:endParaRPr lang="en-US" dirty="0"/>
          </a:p>
        </p:txBody>
      </p:sp>
    </p:spTree>
    <p:extLst>
      <p:ext uri="{BB962C8B-B14F-4D97-AF65-F5344CB8AC3E}">
        <p14:creationId xmlns:p14="http://schemas.microsoft.com/office/powerpoint/2010/main" val="98651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A8B27-A164-5043-B4E0-FC85DBA24F13}"/>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E3297829-AB45-1048-8838-53CB1746E08D}"/>
              </a:ext>
            </a:extLst>
          </p:cNvPr>
          <p:cNvSpPr>
            <a:spLocks noGrp="1"/>
          </p:cNvSpPr>
          <p:nvPr>
            <p:ph idx="1"/>
          </p:nvPr>
        </p:nvSpPr>
        <p:spPr>
          <a:xfrm>
            <a:off x="313509" y="1600200"/>
            <a:ext cx="11338560" cy="5121275"/>
          </a:xfrm>
        </p:spPr>
        <p:txBody>
          <a:bodyPr>
            <a:normAutofit fontScale="77500" lnSpcReduction="20000"/>
          </a:bodyPr>
          <a:lstStyle/>
          <a:p>
            <a:r>
              <a:rPr lang="en-US" dirty="0"/>
              <a:t>Why is the U.S. primarily spiritually dead?</a:t>
            </a:r>
          </a:p>
          <a:p>
            <a:pPr lvl="1"/>
            <a:r>
              <a:rPr lang="en-US" dirty="0"/>
              <a:t>Reason #1</a:t>
            </a:r>
          </a:p>
          <a:p>
            <a:pPr lvl="2"/>
            <a:r>
              <a:rPr lang="en-US" b="1" dirty="0"/>
              <a:t>People/Churches no longer recognize the authority of God’s Word</a:t>
            </a:r>
          </a:p>
          <a:p>
            <a:pPr lvl="2"/>
            <a:r>
              <a:rPr lang="en-US" dirty="0"/>
              <a:t>On New Year’s Day, 43 congregations of the Reformed Church in America split from the national denomination, one of the oldest Protestant bodies in the United States, in part over theological differences regarding same-sex marriage and the ordination of LGBTQ clergy. </a:t>
            </a:r>
          </a:p>
          <a:p>
            <a:pPr lvl="2"/>
            <a:r>
              <a:rPr lang="en-US" dirty="0"/>
              <a:t>There are 200 congregations in this denomination yet only 43 left?</a:t>
            </a:r>
          </a:p>
        </p:txBody>
      </p:sp>
    </p:spTree>
    <p:extLst>
      <p:ext uri="{BB962C8B-B14F-4D97-AF65-F5344CB8AC3E}">
        <p14:creationId xmlns:p14="http://schemas.microsoft.com/office/powerpoint/2010/main" val="411814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D351-C4A6-C949-8ADE-4DF3F90ED505}"/>
              </a:ext>
            </a:extLst>
          </p:cNvPr>
          <p:cNvSpPr>
            <a:spLocks noGrp="1"/>
          </p:cNvSpPr>
          <p:nvPr>
            <p:ph type="title"/>
          </p:nvPr>
        </p:nvSpPr>
        <p:spPr/>
        <p:txBody>
          <a:bodyPr/>
          <a:lstStyle/>
          <a:p>
            <a:r>
              <a:rPr lang="en-US" dirty="0"/>
              <a:t>I Cor 6: 9-11</a:t>
            </a:r>
          </a:p>
        </p:txBody>
      </p:sp>
      <p:sp>
        <p:nvSpPr>
          <p:cNvPr id="3" name="Content Placeholder 2">
            <a:extLst>
              <a:ext uri="{FF2B5EF4-FFF2-40B4-BE49-F238E27FC236}">
                <a16:creationId xmlns:a16="http://schemas.microsoft.com/office/drawing/2014/main" id="{8175BD07-F044-D141-9E8F-4A0E9A2A3AF5}"/>
              </a:ext>
            </a:extLst>
          </p:cNvPr>
          <p:cNvSpPr>
            <a:spLocks noGrp="1"/>
          </p:cNvSpPr>
          <p:nvPr>
            <p:ph idx="1"/>
          </p:nvPr>
        </p:nvSpPr>
        <p:spPr>
          <a:xfrm>
            <a:off x="313509" y="1478280"/>
            <a:ext cx="11338560" cy="5379720"/>
          </a:xfrm>
        </p:spPr>
        <p:txBody>
          <a:bodyPr>
            <a:noAutofit/>
          </a:bodyPr>
          <a:lstStyle/>
          <a:p>
            <a:r>
              <a:rPr lang="en-US" sz="3600" dirty="0"/>
              <a:t>At this year’s UCC convention, delegates will take up </a:t>
            </a:r>
            <a:r>
              <a:rPr lang="en-US" sz="3600" dirty="0">
                <a:hlinkClick r:id="rId2"/>
              </a:rPr>
              <a:t>proposed resolutions</a:t>
            </a:r>
            <a:r>
              <a:rPr lang="en-US" sz="3600" dirty="0"/>
              <a:t> declaring racism a public health crisis, calling for a ban on conversion therapy, and exploring ways to promote safety for women and nonbinary people in the denomination in response to the #MeToo and #</a:t>
            </a:r>
            <a:r>
              <a:rPr lang="en-US" sz="3600" dirty="0" err="1"/>
              <a:t>ChurchToo</a:t>
            </a:r>
            <a:r>
              <a:rPr lang="en-US" sz="3600" dirty="0"/>
              <a:t> movements. Other proposed resolutions include declaring the rights of nature, advocating for reform of the cash bail bond system, and urging the United States to “bring an end to the unlawful occupation of the Hawaiian Islands,” among other things.</a:t>
            </a:r>
          </a:p>
          <a:p>
            <a:r>
              <a:rPr lang="en-US" sz="3600" dirty="0"/>
              <a:t>Just one question????</a:t>
            </a:r>
          </a:p>
          <a:p>
            <a:pPr lvl="1"/>
            <a:r>
              <a:rPr lang="en-US" sz="3600" dirty="0"/>
              <a:t>Where do you find these issues in the Word of God?</a:t>
            </a:r>
          </a:p>
        </p:txBody>
      </p:sp>
    </p:spTree>
    <p:extLst>
      <p:ext uri="{BB962C8B-B14F-4D97-AF65-F5344CB8AC3E}">
        <p14:creationId xmlns:p14="http://schemas.microsoft.com/office/powerpoint/2010/main" val="285132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1116</Words>
  <Application>Microsoft Macintosh PowerPoint</Application>
  <PresentationFormat>Widescreen</PresentationFormat>
  <Paragraphs>106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I Cor 6: 9-11</vt:lpstr>
      <vt:lpstr>I Cor 6: 9-11</vt:lpstr>
      <vt:lpstr>I Cor 6: 9-11</vt:lpstr>
      <vt:lpstr>I Cor 6: 9-11</vt:lpstr>
      <vt:lpstr>I Cor 6: 9-11</vt:lpstr>
      <vt:lpstr>I Cor 6: 9-11</vt:lpstr>
      <vt:lpstr>I Cor 6: 9-11</vt:lpstr>
      <vt:lpstr>I Cor 6: 9-11</vt:lpstr>
      <vt:lpstr>I Cor 6: 9-11</vt:lpstr>
      <vt:lpstr>I Cor 6: 9-11</vt:lpstr>
      <vt:lpstr>I Cor 6: 9-11</vt:lpstr>
      <vt:lpstr>I Cor 6: 9-11</vt:lpstr>
      <vt:lpstr>I Cor 6: 9-11</vt:lpstr>
      <vt:lpstr>I Cor 6: 9-11</vt:lpstr>
      <vt:lpstr>I Cor 6: 9-11</vt:lpstr>
      <vt:lpstr>I Cor 6: 9-11</vt:lpstr>
      <vt:lpstr>I Cor 6: 9-11</vt:lpstr>
      <vt:lpstr>I Cor 6: 9-11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Hoekstra</dc:creator>
  <cp:lastModifiedBy>Microsoft Office User</cp:lastModifiedBy>
  <cp:revision>17</cp:revision>
  <dcterms:created xsi:type="dcterms:W3CDTF">2019-12-16T14:17:55Z</dcterms:created>
  <dcterms:modified xsi:type="dcterms:W3CDTF">2022-01-16T02:22:45Z</dcterms:modified>
</cp:coreProperties>
</file>